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5" r:id="rId2"/>
    <p:sldMasterId id="2147483709" r:id="rId3"/>
    <p:sldMasterId id="2147483743" r:id="rId4"/>
    <p:sldMasterId id="2147483777" r:id="rId5"/>
    <p:sldMasterId id="2147483839" r:id="rId6"/>
    <p:sldMasterId id="2147483872" r:id="rId7"/>
    <p:sldMasterId id="2147483880" r:id="rId8"/>
    <p:sldMasterId id="2147483887" r:id="rId9"/>
    <p:sldMasterId id="2147483899" r:id="rId10"/>
  </p:sldMasterIdLst>
  <p:notesMasterIdLst>
    <p:notesMasterId r:id="rId97"/>
  </p:notesMasterIdLst>
  <p:handoutMasterIdLst>
    <p:handoutMasterId r:id="rId98"/>
  </p:handoutMasterIdLst>
  <p:sldIdLst>
    <p:sldId id="256" r:id="rId11"/>
    <p:sldId id="2147473501" r:id="rId12"/>
    <p:sldId id="2147473557" r:id="rId13"/>
    <p:sldId id="2147473564" r:id="rId14"/>
    <p:sldId id="2147473571" r:id="rId15"/>
    <p:sldId id="2147473572" r:id="rId16"/>
    <p:sldId id="2147473502" r:id="rId17"/>
    <p:sldId id="2147473503" r:id="rId18"/>
    <p:sldId id="2147374941" r:id="rId19"/>
    <p:sldId id="2147472124" r:id="rId20"/>
    <p:sldId id="2147472215" r:id="rId21"/>
    <p:sldId id="2147472214" r:id="rId22"/>
    <p:sldId id="2147374943" r:id="rId23"/>
    <p:sldId id="2147473559" r:id="rId24"/>
    <p:sldId id="2147473479" r:id="rId25"/>
    <p:sldId id="2147374902" r:id="rId26"/>
    <p:sldId id="2147472132" r:id="rId27"/>
    <p:sldId id="2147374910" r:id="rId28"/>
    <p:sldId id="2147472134" r:id="rId29"/>
    <p:sldId id="2147473566" r:id="rId30"/>
    <p:sldId id="2147472243" r:id="rId31"/>
    <p:sldId id="2147472128" r:id="rId32"/>
    <p:sldId id="2147472212" r:id="rId33"/>
    <p:sldId id="2147472213" r:id="rId34"/>
    <p:sldId id="2147473556" r:id="rId35"/>
    <p:sldId id="2147374939" r:id="rId36"/>
    <p:sldId id="2147472238" r:id="rId37"/>
    <p:sldId id="2147472239" r:id="rId38"/>
    <p:sldId id="2147472240" r:id="rId39"/>
    <p:sldId id="2147472241" r:id="rId40"/>
    <p:sldId id="2147472242" r:id="rId41"/>
    <p:sldId id="2147473568" r:id="rId42"/>
    <p:sldId id="2147472131" r:id="rId43"/>
    <p:sldId id="2147472222" r:id="rId44"/>
    <p:sldId id="2147472228" r:id="rId45"/>
    <p:sldId id="2147472123" r:id="rId46"/>
    <p:sldId id="2147473573" r:id="rId47"/>
    <p:sldId id="2147473574" r:id="rId48"/>
    <p:sldId id="260" r:id="rId49"/>
    <p:sldId id="2147473562" r:id="rId50"/>
    <p:sldId id="258" r:id="rId51"/>
    <p:sldId id="259" r:id="rId52"/>
    <p:sldId id="263" r:id="rId53"/>
    <p:sldId id="2147473563" r:id="rId54"/>
    <p:sldId id="262" r:id="rId55"/>
    <p:sldId id="261" r:id="rId56"/>
    <p:sldId id="2147374903" r:id="rId57"/>
    <p:sldId id="2147472229" r:id="rId58"/>
    <p:sldId id="2147472253" r:id="rId59"/>
    <p:sldId id="2147472254" r:id="rId60"/>
    <p:sldId id="2147472258" r:id="rId61"/>
    <p:sldId id="2147472255" r:id="rId62"/>
    <p:sldId id="2147472259" r:id="rId63"/>
    <p:sldId id="2147472256" r:id="rId64"/>
    <p:sldId id="2147472257" r:id="rId65"/>
    <p:sldId id="2147472260" r:id="rId66"/>
    <p:sldId id="2147472261" r:id="rId67"/>
    <p:sldId id="2147472262" r:id="rId68"/>
    <p:sldId id="2147472264" r:id="rId69"/>
    <p:sldId id="2147472265" r:id="rId70"/>
    <p:sldId id="2147472266" r:id="rId71"/>
    <p:sldId id="2147472267" r:id="rId72"/>
    <p:sldId id="2147472268" r:id="rId73"/>
    <p:sldId id="2147472269" r:id="rId74"/>
    <p:sldId id="2147472270" r:id="rId75"/>
    <p:sldId id="2147472271" r:id="rId76"/>
    <p:sldId id="2147472274" r:id="rId77"/>
    <p:sldId id="2147472275" r:id="rId78"/>
    <p:sldId id="2147472276" r:id="rId79"/>
    <p:sldId id="2147472277" r:id="rId80"/>
    <p:sldId id="2147472278" r:id="rId81"/>
    <p:sldId id="2147472250" r:id="rId82"/>
    <p:sldId id="2147473496" r:id="rId83"/>
    <p:sldId id="2147473497" r:id="rId84"/>
    <p:sldId id="2147472251" r:id="rId85"/>
    <p:sldId id="2147472252" r:id="rId86"/>
    <p:sldId id="2147473498" r:id="rId87"/>
    <p:sldId id="2147473499" r:id="rId88"/>
    <p:sldId id="2147473500" r:id="rId89"/>
    <p:sldId id="2147472263" r:id="rId90"/>
    <p:sldId id="2147472191" r:id="rId91"/>
    <p:sldId id="2147473507" r:id="rId92"/>
    <p:sldId id="2147473565" r:id="rId93"/>
    <p:sldId id="292" r:id="rId94"/>
    <p:sldId id="2147473575" r:id="rId95"/>
    <p:sldId id="2147473576"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EEF2F5"/>
    <a:srgbClr val="595959"/>
    <a:srgbClr val="E8221D"/>
    <a:srgbClr val="C00000"/>
    <a:srgbClr val="E42A18"/>
    <a:srgbClr val="FB1725"/>
    <a:srgbClr val="760F0C"/>
    <a:srgbClr val="3A0204"/>
    <a:srgbClr val="B7D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3" autoAdjust="0"/>
    <p:restoredTop sz="96260" autoAdjust="0"/>
  </p:normalViewPr>
  <p:slideViewPr>
    <p:cSldViewPr snapToGrid="0" snapToObjects="1">
      <p:cViewPr varScale="1">
        <p:scale>
          <a:sx n="95" d="100"/>
          <a:sy n="95" d="100"/>
        </p:scale>
        <p:origin x="200" y="7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4099"/>
    </p:cViewPr>
  </p:sorterViewPr>
  <p:notesViewPr>
    <p:cSldViewPr snapToGrid="0" snapToObjects="1"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65C452-01AE-9747-B041-BD331E15410B}" type="slidenum">
              <a:rPr lang="en-US" smtClean="0"/>
              <a:t>‹#›</a:t>
            </a:fld>
            <a:endParaRPr lang="en-US" dirty="0"/>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64022E-FDD5-CE41-ADD3-BF3B0C32E247}" type="datetimeFigureOut">
              <a:rPr lang="en-US" smtClean="0"/>
              <a:t>7/29/23</a:t>
            </a:fld>
            <a:endParaRPr lang="en-US" dirty="0"/>
          </a:p>
        </p:txBody>
      </p:sp>
    </p:spTree>
    <p:extLst>
      <p:ext uri="{BB962C8B-B14F-4D97-AF65-F5344CB8AC3E}">
        <p14:creationId xmlns:p14="http://schemas.microsoft.com/office/powerpoint/2010/main" val="1566204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F244B-4C15-4648-B71A-FBE8CB996248}" type="datetimeFigureOut">
              <a:rPr lang="en-US" smtClean="0"/>
              <a:t>7/29/23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86084-F5DD-D04F-ACB4-2FD8EE534A6C}" type="slidenum">
              <a:rPr lang="en-US" smtClean="0"/>
              <a:t>‹#›</a:t>
            </a:fld>
            <a:endParaRPr lang="en-US" dirty="0"/>
          </a:p>
        </p:txBody>
      </p:sp>
    </p:spTree>
    <p:extLst>
      <p:ext uri="{BB962C8B-B14F-4D97-AF65-F5344CB8AC3E}">
        <p14:creationId xmlns:p14="http://schemas.microsoft.com/office/powerpoint/2010/main" val="1065497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2586084-F5DD-D04F-ACB4-2FD8EE534A6C}" type="slidenum">
              <a:rPr lang="en-US" smtClean="0"/>
              <a:t>1</a:t>
            </a:fld>
            <a:endParaRPr lang="en-US" dirty="0"/>
          </a:p>
        </p:txBody>
      </p:sp>
    </p:spTree>
    <p:extLst>
      <p:ext uri="{BB962C8B-B14F-4D97-AF65-F5344CB8AC3E}">
        <p14:creationId xmlns:p14="http://schemas.microsoft.com/office/powerpoint/2010/main" val="2008959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221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011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538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50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26</a:t>
            </a:fld>
            <a:endParaRPr lang="en-US" dirty="0"/>
          </a:p>
        </p:txBody>
      </p:sp>
    </p:spTree>
    <p:extLst>
      <p:ext uri="{BB962C8B-B14F-4D97-AF65-F5344CB8AC3E}">
        <p14:creationId xmlns:p14="http://schemas.microsoft.com/office/powerpoint/2010/main" val="345980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399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007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24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47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945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9</a:t>
            </a:fld>
            <a:endParaRPr lang="en-US" dirty="0"/>
          </a:p>
        </p:txBody>
      </p:sp>
    </p:spTree>
    <p:extLst>
      <p:ext uri="{BB962C8B-B14F-4D97-AF65-F5344CB8AC3E}">
        <p14:creationId xmlns:p14="http://schemas.microsoft.com/office/powerpoint/2010/main" val="4126942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various  services in cloud </a:t>
            </a:r>
            <a:r>
              <a:rPr lang="en-US" dirty="0" err="1"/>
              <a:t>pak</a:t>
            </a:r>
            <a:r>
              <a:rPr lang="en-US" dirty="0"/>
              <a:t> for data like Watson studio, Watson Machine learning,  Watson </a:t>
            </a:r>
            <a:r>
              <a:rPr lang="en-US" dirty="0" err="1"/>
              <a:t>Openscale</a:t>
            </a:r>
            <a:r>
              <a:rPr lang="en-US" dirty="0"/>
              <a:t> </a:t>
            </a:r>
            <a:r>
              <a:rPr lang="en-US" dirty="0" err="1"/>
              <a:t>etc</a:t>
            </a:r>
            <a:r>
              <a:rPr lang="en-US" dirty="0"/>
              <a:t> come with various predefined Sizes </a:t>
            </a:r>
          </a:p>
          <a:p>
            <a:endParaRPr lang="en-US" dirty="0"/>
          </a:p>
          <a:p>
            <a:r>
              <a:rPr lang="en-US" sz="1200" dirty="0">
                <a:latin typeface="IBM Plex Sans Regular"/>
              </a:rPr>
              <a:t>Admins can decide to change scale as needed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IBM Plex Sans Regular"/>
                <a:ea typeface="+mn-ea"/>
                <a:cs typeface="+mn-cs"/>
              </a:rPr>
              <a:t>Users launching Data Science environments, Jobs,  Auto AI experiments or when provisioning databases etc. can pick a size/scale appropriate for their use case or HA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effectLst/>
              <a:uLnTx/>
              <a:uFillTx/>
              <a:latin typeface="IBM Plex Sans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effectLst/>
              <a:uLnTx/>
              <a:uFillTx/>
              <a:latin typeface="IBM Plex Sans Regular"/>
              <a:ea typeface="+mn-ea"/>
              <a:cs typeface="+mn-cs"/>
            </a:endParaRPr>
          </a:p>
          <a:p>
            <a:pPr marL="342900" marR="0" lvl="0" indent="-342900" algn="l" defTabSz="914400" rtl="0" eaLnBrk="1" fontAlgn="auto" latinLnBrk="0" hangingPunct="1">
              <a:spcBef>
                <a:spcPts val="300"/>
              </a:spcBef>
              <a:spcAft>
                <a:spcPts val="300"/>
              </a:spcAft>
              <a:buClrTx/>
              <a:buSzTx/>
              <a:buFont typeface="Arial" panose="020B0604020202020204" pitchFamily="34" charset="0"/>
              <a:buChar char="•"/>
              <a:tabLst/>
              <a:defRPr/>
            </a:pPr>
            <a:r>
              <a:rPr kumimoji="0" lang="en-US" sz="1600" i="0" u="none" strike="noStrike" kern="1200" cap="none" spc="0" normalizeH="0" baseline="0" noProof="0" dirty="0">
                <a:ln>
                  <a:noFill/>
                </a:ln>
                <a:effectLst/>
                <a:uLnTx/>
                <a:uFillTx/>
                <a:latin typeface="IBM Plex Sans Regular"/>
                <a:ea typeface="+mn-ea"/>
                <a:cs typeface="+mn-cs"/>
              </a:rPr>
              <a:t>Auto Scaling</a:t>
            </a:r>
          </a:p>
          <a:p>
            <a:pPr marL="742950" lvl="1" indent="-285750">
              <a:spcBef>
                <a:spcPts val="300"/>
              </a:spcBef>
              <a:spcAft>
                <a:spcPts val="300"/>
              </a:spcAft>
              <a:buFontTx/>
              <a:buChar char="-"/>
              <a:defRPr/>
            </a:pPr>
            <a:r>
              <a:rPr lang="en-US" sz="1600" dirty="0">
                <a:latin typeface="IBM Plex Sans Regular"/>
              </a:rPr>
              <a:t>OpenShift’s Cluster auto-scaler scales up/down your cluster based on policies and modifies the cluster automatically.  It can add Machines/Nodes to the Cluster automatically or scale in as well based on load on the cluster</a:t>
            </a:r>
          </a:p>
          <a:p>
            <a:pPr marL="742950" lvl="1" indent="-285750">
              <a:spcBef>
                <a:spcPts val="300"/>
              </a:spcBef>
              <a:spcAft>
                <a:spcPts val="300"/>
              </a:spcAft>
              <a:buFontTx/>
              <a:buChar char="-"/>
              <a:defRPr/>
            </a:pPr>
            <a:r>
              <a:rPr lang="en-US" sz="1600" dirty="0">
                <a:latin typeface="IBM Plex Sans Regular"/>
              </a:rPr>
              <a:t>Scale out with Horizontal Pod </a:t>
            </a:r>
            <a:r>
              <a:rPr lang="en-US" sz="1600" dirty="0" err="1">
                <a:latin typeface="IBM Plex Sans Regular"/>
              </a:rPr>
              <a:t>AutoScaler</a:t>
            </a:r>
            <a:r>
              <a:rPr lang="en-US" sz="1600" dirty="0">
                <a:latin typeface="IBM Plex Sans Regular"/>
              </a:rPr>
              <a:t> (HPA):  The HPA changes a deployment or stateful set resource allocation by increasing or decreasing the number of Pod replicas in response to observed CPU or memory consumption. Multiple Services in Cloud Pak for Data v4.6 leverage HPA to granularly scale out micro-services. </a:t>
            </a:r>
          </a:p>
          <a:p>
            <a:pPr marL="742950" lvl="1" indent="-285750">
              <a:spcBef>
                <a:spcPts val="300"/>
              </a:spcBef>
              <a:spcAft>
                <a:spcPts val="300"/>
              </a:spcAft>
              <a:buFontTx/>
              <a:buChar char="-"/>
              <a:defRPr/>
            </a:pPr>
            <a:r>
              <a:rPr lang="en-US" sz="1600" dirty="0">
                <a:latin typeface="IBM Plex Sans Regular"/>
              </a:rPr>
              <a:t>Scale up with Vertical pod Auto Scaler (VPA): The VPA automatically computes historic and current CPU and memory usage for the containers in individual pods and uses this data to determine optimized resource limits and requests.  Since pods can restart or be recreated when automatically resized,  HA configuration is important.  </a:t>
            </a:r>
            <a:r>
              <a:rPr lang="en-US" sz="1200" dirty="0">
                <a:latin typeface="IBM Plex Sans Regular"/>
              </a:rPr>
              <a:t> </a:t>
            </a:r>
            <a:endParaRPr lang="en-US" sz="1600" dirty="0">
              <a:latin typeface="IBM Plex Sans 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effectLst/>
              <a:uLnTx/>
              <a:uFillTx/>
              <a:latin typeface="IBM Plex Sans Regular"/>
              <a:ea typeface="+mn-ea"/>
              <a:cs typeface="+mn-cs"/>
            </a:endParaRPr>
          </a:p>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34</a:t>
            </a:fld>
            <a:endParaRPr lang="en-US" dirty="0"/>
          </a:p>
        </p:txBody>
      </p:sp>
    </p:spTree>
    <p:extLst>
      <p:ext uri="{BB962C8B-B14F-4D97-AF65-F5344CB8AC3E}">
        <p14:creationId xmlns:p14="http://schemas.microsoft.com/office/powerpoint/2010/main" val="242280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35</a:t>
            </a:fld>
            <a:endParaRPr lang="en-US" dirty="0"/>
          </a:p>
        </p:txBody>
      </p:sp>
    </p:spTree>
    <p:extLst>
      <p:ext uri="{BB962C8B-B14F-4D97-AF65-F5344CB8AC3E}">
        <p14:creationId xmlns:p14="http://schemas.microsoft.com/office/powerpoint/2010/main" val="2658284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754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If your notebook includes Spark APIs, or you want to create machine learning models or model flows with Spark runtimes, you need to associate the tool that you are using with a Spark environment. With Spark environments, you can configure the size of the Spark driver, and the size and number of the executors. </a:t>
            </a:r>
          </a:p>
          <a:p>
            <a:endParaRPr lang="en-SG" dirty="0"/>
          </a:p>
          <a:p>
            <a:r>
              <a:rPr lang="en-SG" dirty="0"/>
              <a:t>You can use the included Spark environment templates to quickly get started with Spark notebooks in Watson Studio tools, without having to create your own environment templates. The included environment templates are listed under </a:t>
            </a:r>
            <a:r>
              <a:rPr lang="en-SG" b="1" dirty="0"/>
              <a:t>Templates</a:t>
            </a:r>
            <a:r>
              <a:rPr lang="en-SG" dirty="0"/>
              <a:t> on the </a:t>
            </a:r>
            <a:r>
              <a:rPr lang="en-SG" b="1" dirty="0"/>
              <a:t>Environments</a:t>
            </a:r>
            <a:r>
              <a:rPr lang="en-SG" dirty="0"/>
              <a:t> page on the </a:t>
            </a:r>
            <a:r>
              <a:rPr lang="en-SG" b="1" dirty="0"/>
              <a:t>Manage</a:t>
            </a:r>
            <a:r>
              <a:rPr lang="en-SG" dirty="0"/>
              <a:t> tab of your project.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132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21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180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682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86084-F5DD-D04F-ACB4-2FD8EE534A6C}" type="slidenum">
              <a:rPr lang="en-US" smtClean="0"/>
              <a:t>13</a:t>
            </a:fld>
            <a:endParaRPr lang="en-US" dirty="0"/>
          </a:p>
        </p:txBody>
      </p:sp>
    </p:spTree>
    <p:extLst>
      <p:ext uri="{BB962C8B-B14F-4D97-AF65-F5344CB8AC3E}">
        <p14:creationId xmlns:p14="http://schemas.microsoft.com/office/powerpoint/2010/main" val="1774810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06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804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86084-F5DD-D04F-ACB4-2FD8EE534A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9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7.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8.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0422A9-922A-4E4F-B727-B525675C625A}"/>
              </a:ext>
            </a:extLst>
          </p:cNvPr>
          <p:cNvSpPr/>
          <p:nvPr userDrawn="1"/>
        </p:nvSpPr>
        <p:spPr>
          <a:xfrm flipH="1">
            <a:off x="-1" y="1014984"/>
            <a:ext cx="12192000" cy="5843016"/>
          </a:xfrm>
          <a:prstGeom prst="rect">
            <a:avLst/>
          </a:prstGeom>
          <a:gradFill flip="none" rotWithShape="1">
            <a:gsLst>
              <a:gs pos="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on the keyboard of a computer&#10;&#10;Description automatically generated">
            <a:extLst>
              <a:ext uri="{FF2B5EF4-FFF2-40B4-BE49-F238E27FC236}">
                <a16:creationId xmlns:a16="http://schemas.microsoft.com/office/drawing/2014/main" id="{6A9DED77-DBCE-DC4D-8770-F75B19BD0F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22" b="-69769"/>
          <a:stretch/>
        </p:blipFill>
        <p:spPr>
          <a:xfrm>
            <a:off x="7051040" y="1014984"/>
            <a:ext cx="4708144" cy="4997037"/>
          </a:xfrm>
          <a:prstGeom prst="chevron">
            <a:avLst>
              <a:gd name="adj" fmla="val 41685"/>
            </a:avLst>
          </a:prstGeom>
        </p:spPr>
      </p:pic>
      <p:sp>
        <p:nvSpPr>
          <p:cNvPr id="20" name="Title 1">
            <a:extLst>
              <a:ext uri="{FF2B5EF4-FFF2-40B4-BE49-F238E27FC236}">
                <a16:creationId xmlns:a16="http://schemas.microsoft.com/office/drawing/2014/main" id="{14D99B0F-C74E-0A4A-A29F-1A3A9B5E0914}"/>
              </a:ext>
            </a:extLst>
          </p:cNvPr>
          <p:cNvSpPr>
            <a:spLocks noGrp="1"/>
          </p:cNvSpPr>
          <p:nvPr>
            <p:ph type="title" hasCustomPrompt="1"/>
          </p:nvPr>
        </p:nvSpPr>
        <p:spPr>
          <a:xfrm>
            <a:off x="894078" y="2591993"/>
            <a:ext cx="3602716" cy="1077705"/>
          </a:xfrm>
          <a:prstGeom prst="rect">
            <a:avLst/>
          </a:prstGeom>
        </p:spPr>
        <p:txBody>
          <a:bodyPr lIns="0" anchor="t"/>
          <a:lstStyle>
            <a:lvl1pPr algn="l">
              <a:defRPr sz="40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MASTER TITLE STYLE</a:t>
            </a:r>
          </a:p>
        </p:txBody>
      </p:sp>
      <p:sp>
        <p:nvSpPr>
          <p:cNvPr id="21" name="Segnaposto contenuto 2">
            <a:extLst>
              <a:ext uri="{FF2B5EF4-FFF2-40B4-BE49-F238E27FC236}">
                <a16:creationId xmlns:a16="http://schemas.microsoft.com/office/drawing/2014/main" id="{8DA96486-0E3E-504B-AC66-E1454D312221}"/>
              </a:ext>
            </a:extLst>
          </p:cNvPr>
          <p:cNvSpPr>
            <a:spLocks noGrp="1"/>
          </p:cNvSpPr>
          <p:nvPr>
            <p:ph idx="1" hasCustomPrompt="1"/>
          </p:nvPr>
        </p:nvSpPr>
        <p:spPr>
          <a:xfrm>
            <a:off x="894078" y="3810201"/>
            <a:ext cx="3602716" cy="296377"/>
          </a:xfrm>
          <a:prstGeom prst="rect">
            <a:avLst/>
          </a:prstGeom>
        </p:spPr>
        <p:txBody>
          <a:bodyPr vert="horz" lIns="51323" tIns="25667" rIns="51323" bIns="25667"/>
          <a:lstStyle>
            <a:lvl1pPr marL="0" indent="0" algn="l">
              <a:buFont typeface="Courier New"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6858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11430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6002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20574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subtitle</a:t>
            </a:r>
            <a:endParaRPr lang="it-IT" dirty="0"/>
          </a:p>
        </p:txBody>
      </p:sp>
      <p:sp>
        <p:nvSpPr>
          <p:cNvPr id="19" name="Parallelogram 18">
            <a:extLst>
              <a:ext uri="{FF2B5EF4-FFF2-40B4-BE49-F238E27FC236}">
                <a16:creationId xmlns:a16="http://schemas.microsoft.com/office/drawing/2014/main" id="{DA6588D0-0FFA-B34F-91F9-8EE2E7D375FC}"/>
              </a:ext>
            </a:extLst>
          </p:cNvPr>
          <p:cNvSpPr/>
          <p:nvPr userDrawn="1"/>
        </p:nvSpPr>
        <p:spPr>
          <a:xfrm flipH="1">
            <a:off x="6374407" y="1015060"/>
            <a:ext cx="2641602" cy="2500376"/>
          </a:xfrm>
          <a:prstGeom prst="parallelogram">
            <a:avLst>
              <a:gd name="adj" fmla="val 77173"/>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7B334C0F-A455-9B4A-9B34-04A23A60071E}"/>
              </a:ext>
            </a:extLst>
          </p:cNvPr>
          <p:cNvSpPr/>
          <p:nvPr userDrawn="1"/>
        </p:nvSpPr>
        <p:spPr>
          <a:xfrm>
            <a:off x="6374407" y="3515285"/>
            <a:ext cx="2641602" cy="2500376"/>
          </a:xfrm>
          <a:prstGeom prst="parallelogram">
            <a:avLst>
              <a:gd name="adj" fmla="val 76360"/>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person sitting on a table&#10;&#10;Description automatically generated">
            <a:extLst>
              <a:ext uri="{FF2B5EF4-FFF2-40B4-BE49-F238E27FC236}">
                <a16:creationId xmlns:a16="http://schemas.microsoft.com/office/drawing/2014/main" id="{151EFC94-CA13-394A-91FA-2DA609EBF68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1"/>
          <a:stretch/>
        </p:blipFill>
        <p:spPr>
          <a:xfrm>
            <a:off x="7116062" y="3510367"/>
            <a:ext cx="4643122" cy="2500377"/>
          </a:xfrm>
          <a:prstGeom prst="parallelogram">
            <a:avLst>
              <a:gd name="adj" fmla="val 76199"/>
            </a:avLst>
          </a:prstGeom>
        </p:spPr>
      </p:pic>
      <p:sp>
        <p:nvSpPr>
          <p:cNvPr id="18" name="Parallelogram 17">
            <a:extLst>
              <a:ext uri="{FF2B5EF4-FFF2-40B4-BE49-F238E27FC236}">
                <a16:creationId xmlns:a16="http://schemas.microsoft.com/office/drawing/2014/main" id="{EEF5C496-15DF-4E48-9F07-546EDC421721}"/>
              </a:ext>
            </a:extLst>
          </p:cNvPr>
          <p:cNvSpPr/>
          <p:nvPr userDrawn="1"/>
        </p:nvSpPr>
        <p:spPr>
          <a:xfrm>
            <a:off x="7116062" y="3515285"/>
            <a:ext cx="4643122" cy="2500376"/>
          </a:xfrm>
          <a:prstGeom prst="parallelogram">
            <a:avLst>
              <a:gd name="adj" fmla="val 75954"/>
            </a:avLst>
          </a:prstGeom>
          <a:gradFill>
            <a:gsLst>
              <a:gs pos="0">
                <a:schemeClr val="accent2">
                  <a:alpha val="28000"/>
                </a:schemeClr>
              </a:gs>
              <a:gs pos="100000">
                <a:schemeClr val="bg1">
                  <a:alpha val="5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2C8B295-0CDA-6D4F-93FD-0A38D713B30E}"/>
              </a:ext>
            </a:extLst>
          </p:cNvPr>
          <p:cNvSpPr/>
          <p:nvPr userDrawn="1"/>
        </p:nvSpPr>
        <p:spPr>
          <a:xfrm flipH="1">
            <a:off x="432814" y="6010743"/>
            <a:ext cx="11326370" cy="847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C4161E6F-F80E-3147-A2AC-D218619FFDDC}"/>
              </a:ext>
            </a:extLst>
          </p:cNvPr>
          <p:cNvSpPr txBox="1"/>
          <p:nvPr userDrawn="1"/>
        </p:nvSpPr>
        <p:spPr>
          <a:xfrm>
            <a:off x="9008478" y="6522793"/>
            <a:ext cx="1469571" cy="230832"/>
          </a:xfrm>
          <a:prstGeom prst="rect">
            <a:avLst/>
          </a:prstGeom>
          <a:noFill/>
        </p:spPr>
        <p:txBody>
          <a:bodyPr wrap="square" lIns="0" rtlCol="0" anchor="ctr">
            <a:spAutoFit/>
          </a:bodyPr>
          <a:lstStyle/>
          <a:p>
            <a:pPr algn="r"/>
            <a:r>
              <a:rPr lang="de-DE" sz="900" dirty="0">
                <a:solidFill>
                  <a:schemeClr val="bg1"/>
                </a:solidFill>
                <a:latin typeface="IBM Plex Sans" panose="020B0503050203000203" pitchFamily="34" charset="0"/>
              </a:rPr>
              <a:t>© </a:t>
            </a:r>
            <a:r>
              <a:rPr lang="en-US" sz="900" dirty="0">
                <a:solidFill>
                  <a:schemeClr val="bg1"/>
                </a:solidFill>
                <a:latin typeface="IBM Plex Sans" panose="020B0503050203000203" pitchFamily="34" charset="0"/>
              </a:rPr>
              <a:t>IBM Confidential 2023</a:t>
            </a:r>
            <a:endParaRPr lang="en-US" sz="900" b="1" dirty="0">
              <a:solidFill>
                <a:schemeClr val="bg1"/>
              </a:solidFill>
              <a:latin typeface="IBM Plex Sans" panose="020B0503050203000203" pitchFamily="34" charset="0"/>
            </a:endParaRPr>
          </a:p>
        </p:txBody>
      </p:sp>
      <p:sp>
        <p:nvSpPr>
          <p:cNvPr id="15" name="Parallelogram 14">
            <a:extLst>
              <a:ext uri="{FF2B5EF4-FFF2-40B4-BE49-F238E27FC236}">
                <a16:creationId xmlns:a16="http://schemas.microsoft.com/office/drawing/2014/main" id="{2FEA1A60-8B94-4748-B188-880F8B1925AF}"/>
              </a:ext>
            </a:extLst>
          </p:cNvPr>
          <p:cNvSpPr/>
          <p:nvPr userDrawn="1"/>
        </p:nvSpPr>
        <p:spPr>
          <a:xfrm flipH="1">
            <a:off x="4299855" y="1015060"/>
            <a:ext cx="3994792" cy="2500376"/>
          </a:xfrm>
          <a:prstGeom prst="parallelogram">
            <a:avLst>
              <a:gd name="adj" fmla="val 77173"/>
            </a:avLst>
          </a:prstGeom>
          <a:gradFill>
            <a:gsLst>
              <a:gs pos="0">
                <a:schemeClr val="accent2">
                  <a:alpha val="69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allelogram 15">
            <a:extLst>
              <a:ext uri="{FF2B5EF4-FFF2-40B4-BE49-F238E27FC236}">
                <a16:creationId xmlns:a16="http://schemas.microsoft.com/office/drawing/2014/main" id="{78F11A1B-5042-A048-B9C8-3588D198100A}"/>
              </a:ext>
            </a:extLst>
          </p:cNvPr>
          <p:cNvSpPr/>
          <p:nvPr userDrawn="1"/>
        </p:nvSpPr>
        <p:spPr>
          <a:xfrm>
            <a:off x="4299857" y="3515285"/>
            <a:ext cx="3994792" cy="2500376"/>
          </a:xfrm>
          <a:prstGeom prst="parallelogram">
            <a:avLst>
              <a:gd name="adj" fmla="val 76360"/>
            </a:avLst>
          </a:prstGeom>
          <a:gradFill flip="none" rotWithShape="1">
            <a:gsLst>
              <a:gs pos="0">
                <a:schemeClr val="accent1"/>
              </a:gs>
              <a:gs pos="100000">
                <a:schemeClr val="bg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4414C0F-15C8-95EB-0109-CD8CABA1738D}"/>
              </a:ext>
            </a:extLst>
          </p:cNvPr>
          <p:cNvPicPr>
            <a:picLocks noChangeAspect="1"/>
          </p:cNvPicPr>
          <p:nvPr userDrawn="1"/>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4340" y="125128"/>
            <a:ext cx="523857" cy="238117"/>
          </a:xfrm>
          <a:prstGeom prst="rect">
            <a:avLst/>
          </a:prstGeom>
        </p:spPr>
      </p:pic>
      <p:cxnSp>
        <p:nvCxnSpPr>
          <p:cNvPr id="6" name="Straight Connector 5">
            <a:extLst>
              <a:ext uri="{FF2B5EF4-FFF2-40B4-BE49-F238E27FC236}">
                <a16:creationId xmlns:a16="http://schemas.microsoft.com/office/drawing/2014/main" id="{1A59D6FB-1C34-728B-A329-63204B41EF08}"/>
              </a:ext>
            </a:extLst>
          </p:cNvPr>
          <p:cNvCxnSpPr>
            <a:cxnSpLocks/>
          </p:cNvCxnSpPr>
          <p:nvPr userDrawn="1"/>
        </p:nvCxnSpPr>
        <p:spPr>
          <a:xfrm>
            <a:off x="11231817" y="131752"/>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UOB - Right By You">
            <a:extLst>
              <a:ext uri="{FF2B5EF4-FFF2-40B4-BE49-F238E27FC236}">
                <a16:creationId xmlns:a16="http://schemas.microsoft.com/office/drawing/2014/main" id="{844DC7A4-CA9C-E831-8FB6-08B55A95720C}"/>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1315437" y="67905"/>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458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03856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6861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94415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981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4126"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40078"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2893369703"/>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C01A05E1-C4FC-6CB8-4FF6-0C8D93ACE5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4126"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40078"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36269421"/>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AD6B9281-0E53-739D-E17B-6D94770D30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82205563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10312"/>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4125" y="6239239"/>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122DCEBD-8062-3355-4A71-D28385043E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41700" y="6268061"/>
            <a:ext cx="819043" cy="304800"/>
          </a:xfrm>
          <a:prstGeom prst="rect">
            <a:avLst/>
          </a:prstGeom>
        </p:spPr>
      </p:pic>
    </p:spTree>
    <p:extLst>
      <p:ext uri="{BB962C8B-B14F-4D97-AF65-F5344CB8AC3E}">
        <p14:creationId xmlns:p14="http://schemas.microsoft.com/office/powerpoint/2010/main" val="271267444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3428" y="210312"/>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4480" y="6267141"/>
            <a:ext cx="819043" cy="304800"/>
          </a:xfrm>
          <a:prstGeom prst="rect">
            <a:avLst/>
          </a:prstGeom>
        </p:spPr>
      </p:pic>
    </p:spTree>
    <p:extLst>
      <p:ext uri="{BB962C8B-B14F-4D97-AF65-F5344CB8AC3E}">
        <p14:creationId xmlns:p14="http://schemas.microsoft.com/office/powerpoint/2010/main" val="4164186020"/>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4126" y="855662"/>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4126" y="285750"/>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3" name="Picture 2">
            <a:extLst>
              <a:ext uri="{FF2B5EF4-FFF2-40B4-BE49-F238E27FC236}">
                <a16:creationId xmlns:a16="http://schemas.microsoft.com/office/drawing/2014/main" id="{6E1E1290-FE86-28FE-CC32-A32973D2D1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4480" y="6267141"/>
            <a:ext cx="819043" cy="304800"/>
          </a:xfrm>
          <a:prstGeom prst="rect">
            <a:avLst/>
          </a:prstGeom>
        </p:spPr>
      </p:pic>
    </p:spTree>
    <p:extLst>
      <p:ext uri="{BB962C8B-B14F-4D97-AF65-F5344CB8AC3E}">
        <p14:creationId xmlns:p14="http://schemas.microsoft.com/office/powerpoint/2010/main" val="397355849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6" y="224028"/>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2C2DCF13-4170-1EDA-F05B-655609585EC6}"/>
              </a:ext>
            </a:extLst>
          </p:cNvPr>
          <p:cNvSpPr>
            <a:spLocks noGrp="1"/>
          </p:cNvSpPr>
          <p:nvPr>
            <p:ph type="ftr" sz="quarter" idx="13"/>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61647522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04340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24028"/>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6" name="Slide Number Placeholder">
            <a:extLst>
              <a:ext uri="{FF2B5EF4-FFF2-40B4-BE49-F238E27FC236}">
                <a16:creationId xmlns:a16="http://schemas.microsoft.com/office/drawing/2014/main" id="{B1796CE7-FE67-2667-09E7-6A5DEF68AEB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45FA44BF-58DD-7FDA-8FF0-96DD7616B72B}"/>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21758496"/>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0500"/>
            <a:ext cx="8569797" cy="4095750"/>
          </a:xfrm>
        </p:spPr>
        <p:txBody>
          <a:bodyPr/>
          <a:lstStyle>
            <a:lvl1pPr>
              <a:defRPr sz="8598"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6" name="Slide Number Placeholder">
            <a:extLst>
              <a:ext uri="{FF2B5EF4-FFF2-40B4-BE49-F238E27FC236}">
                <a16:creationId xmlns:a16="http://schemas.microsoft.com/office/drawing/2014/main" id="{40C9739F-E9DC-E9F7-C95C-1CC2D2A4AD60}"/>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E759283E-393C-983A-4DEF-680312DA49CF}"/>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41119050"/>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6" y="224028"/>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4382"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11770048" y="6450369"/>
            <a:ext cx="134652"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F22A9BFF-2196-C7EB-8D92-65A919712113}"/>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06949449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5" y="201168"/>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11769264" y="6450369"/>
            <a:ext cx="135436"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2D937611-FC61-E2BE-9D7D-38E4AAB40ED4}"/>
              </a:ext>
            </a:extLst>
          </p:cNvPr>
          <p:cNvSpPr>
            <a:spLocks noGrp="1"/>
          </p:cNvSpPr>
          <p:nvPr>
            <p:ph type="ftr" sz="quarter" idx="12"/>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1334399766"/>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4125" y="4648200"/>
            <a:ext cx="5524575"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4957"/>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4126" y="284957"/>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D61E6B91-2983-AF71-00DD-3FBCA7243F8E}"/>
              </a:ext>
            </a:extLst>
          </p:cNvPr>
          <p:cNvSpPr>
            <a:spLocks noGrp="1"/>
          </p:cNvSpPr>
          <p:nvPr>
            <p:ph type="ftr" sz="quarter" idx="15"/>
          </p:nvPr>
        </p:nvSpPr>
        <p:spPr/>
        <p:txBody>
          <a:bodyPr/>
          <a:lstStyle/>
          <a:p>
            <a:endParaRPr lang="en-US" dirty="0"/>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2150790"/>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3228"/>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300" y="28495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48034"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AAEFAA-EB42-1E87-74E6-FE0BC9198F83}"/>
              </a:ext>
            </a:extLst>
          </p:cNvPr>
          <p:cNvSpPr>
            <a:spLocks noGrp="1"/>
          </p:cNvSpPr>
          <p:nvPr>
            <p:ph type="ftr" sz="quarter" idx="18"/>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392759823"/>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FCB180B3-2893-7D56-D6DE-1FBBB98BCFF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2328448638"/>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300" y="28495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00750"/>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495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4" name="Footer Placeholder 3">
            <a:extLst>
              <a:ext uri="{FF2B5EF4-FFF2-40B4-BE49-F238E27FC236}">
                <a16:creationId xmlns:a16="http://schemas.microsoft.com/office/drawing/2014/main" id="{42C83D42-3DD5-2001-8C3E-782B4D95A03E}"/>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249638592"/>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4126"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725F833F-819E-FEB3-6037-605097B8421D}"/>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027850324"/>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4957"/>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6507"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C21FF02-34C5-308A-3988-828D780376CD}"/>
              </a:ext>
            </a:extLst>
          </p:cNvPr>
          <p:cNvSpPr>
            <a:spLocks noGrp="1"/>
          </p:cNvSpPr>
          <p:nvPr>
            <p:ph type="ftr" sz="quarter" idx="20"/>
          </p:nvPr>
        </p:nvSpPr>
        <p:spPr/>
        <p:txBody>
          <a:bodyPr/>
          <a:lstStyle/>
          <a:p>
            <a:endParaRPr lang="en-US" dirty="0"/>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883998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22249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7"/>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4957"/>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D1DE0B47-A14A-7711-58D6-E30775CBE07B}"/>
              </a:ext>
            </a:extLst>
          </p:cNvPr>
          <p:cNvSpPr>
            <a:spLocks noGrp="1"/>
          </p:cNvSpPr>
          <p:nvPr>
            <p:ph type="ftr" sz="quarter" idx="18"/>
          </p:nvPr>
        </p:nvSpPr>
        <p:spPr/>
        <p:txBody>
          <a:bodyPr/>
          <a:lstStyle/>
          <a:p>
            <a:endParaRPr lang="en-US" dirty="0"/>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441619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300" y="28495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4126"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7"/>
            <a:ext cx="571426" cy="57070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7"/>
            <a:ext cx="571426" cy="57070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571426" cy="57070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6310909"/>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01168"/>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01168"/>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917520792"/>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300" y="28495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4126"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1524073688"/>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300" y="224028"/>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15467579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300" y="284957"/>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42208140"/>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300" y="224028"/>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259265273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299" y="284957"/>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4957"/>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4957"/>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301922486"/>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01168"/>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01168"/>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6380919" y="284957"/>
            <a:ext cx="571426" cy="570706"/>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9428522" y="284957"/>
            <a:ext cx="571426" cy="57070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192362"/>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4126" y="1238250"/>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4125" y="4191000"/>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4919" y="284957"/>
            <a:ext cx="573013" cy="57070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4957"/>
            <a:ext cx="571426" cy="57070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4919" y="3238500"/>
            <a:ext cx="573013" cy="571500"/>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571426" cy="571500"/>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85055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9"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944328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855663"/>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6" y="284957"/>
            <a:ext cx="2477765" cy="570706"/>
          </a:xfrm>
        </p:spPr>
        <p:txBody>
          <a:bodyPr/>
          <a:lstStyle>
            <a:lvl1pPr>
              <a:defRPr sz="1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58421445"/>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2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6" y="284957"/>
            <a:ext cx="2477765" cy="224028"/>
          </a:xfrm>
        </p:spPr>
        <p:txBody>
          <a:bodyPr/>
          <a:lstStyle>
            <a:lvl1pPr>
              <a:defRPr sz="1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871070741"/>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4126" y="28495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173861717"/>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4125" y="224028"/>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216470434"/>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28495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3464"/>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2554"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Tree>
    <p:extLst>
      <p:ext uri="{BB962C8B-B14F-4D97-AF65-F5344CB8AC3E}">
        <p14:creationId xmlns:p14="http://schemas.microsoft.com/office/powerpoint/2010/main" val="394761524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300" y="28495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74638"/>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74638"/>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74638"/>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0183722"/>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300" y="224028"/>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71888"/>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300" y="284957"/>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495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2538"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4197171"/>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4036374"/>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05268176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271479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4126"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992981627"/>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69172149"/>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92470669"/>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4126"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4126"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4126"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37691943"/>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306661984"/>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300" y="28495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37218686"/>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4126" y="284956"/>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363456893"/>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11770048" y="6450369"/>
            <a:ext cx="134652" cy="123111"/>
          </a:xfrm>
          <a:prstGeom prst="rect">
            <a:avLst/>
          </a:prstGeom>
        </p:spPr>
        <p:txBody>
          <a:bodyPr/>
          <a:lstStyle/>
          <a:p>
            <a:fld id="{86CB4B4D-7CA3-9044-876B-883B54F8677D}" type="slidenum">
              <a:rPr lang="en-US" smtClean="0"/>
              <a:t>‹#›</a:t>
            </a:fld>
            <a:endParaRPr lang="en-US" dirty="0"/>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4126" y="284956"/>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939411520"/>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42360" y="3093069"/>
            <a:ext cx="1727991" cy="689541"/>
          </a:xfrm>
          <a:prstGeom prst="rect">
            <a:avLst/>
          </a:prstGeom>
        </p:spPr>
      </p:pic>
    </p:spTree>
    <p:extLst>
      <p:ext uri="{BB962C8B-B14F-4D97-AF65-F5344CB8AC3E}">
        <p14:creationId xmlns:p14="http://schemas.microsoft.com/office/powerpoint/2010/main" val="1721403207"/>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0983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1" y="1658112"/>
            <a:ext cx="549850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677431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67419" y="207390"/>
            <a:ext cx="9672128" cy="461915"/>
          </a:xfrm>
        </p:spPr>
        <p:txBody>
          <a:bodyPr>
            <a:noAutofit/>
          </a:bodyPr>
          <a:lstStyle>
            <a:lvl1pPr>
              <a:defRPr sz="2799">
                <a:solidFill>
                  <a:srgbClr val="491D8B"/>
                </a:solidFill>
              </a:defRPr>
            </a:lvl1pPr>
          </a:lstStyle>
          <a:p>
            <a:r>
              <a:rPr lang="en-US" dirty="0"/>
              <a:t>Click to edit Master title style</a:t>
            </a:r>
          </a:p>
        </p:txBody>
      </p:sp>
      <p:sp>
        <p:nvSpPr>
          <p:cNvPr id="7" name="Footer Placeholder">
            <a:extLst>
              <a:ext uri="{FF2B5EF4-FFF2-40B4-BE49-F238E27FC236}">
                <a16:creationId xmlns:a16="http://schemas.microsoft.com/office/drawing/2014/main" id="{55CA5B0E-C5CB-8445-9898-995B5563B694}"/>
              </a:ext>
            </a:extLst>
          </p:cNvPr>
          <p:cNvSpPr>
            <a:spLocks noGrp="1"/>
          </p:cNvSpPr>
          <p:nvPr>
            <p:ph type="ftr" sz="quarter" idx="3"/>
          </p:nvPr>
        </p:nvSpPr>
        <p:spPr>
          <a:xfrm>
            <a:off x="272210" y="6435272"/>
            <a:ext cx="6513218" cy="241300"/>
          </a:xfrm>
          <a:prstGeom prst="rect">
            <a:avLst/>
          </a:prstGeom>
        </p:spPr>
        <p:txBody>
          <a:bodyPr/>
          <a:lstStyle>
            <a:lvl1pPr algn="l">
              <a:defRPr sz="900" b="0" i="0">
                <a:latin typeface="IBM Plex Sans" panose="020B0503050203000203" pitchFamily="34" charset="0"/>
              </a:defRPr>
            </a:lvl1pPr>
          </a:lstStyle>
          <a:p>
            <a:r>
              <a:rPr lang="en-US" dirty="0"/>
              <a:t>© 2021 IBM Corporation</a:t>
            </a:r>
            <a:endParaRPr lang="en-US" sz="900" dirty="0"/>
          </a:p>
        </p:txBody>
      </p:sp>
      <p:sp>
        <p:nvSpPr>
          <p:cNvPr id="8" name="Slide Number Placeholder">
            <a:extLst>
              <a:ext uri="{FF2B5EF4-FFF2-40B4-BE49-F238E27FC236}">
                <a16:creationId xmlns:a16="http://schemas.microsoft.com/office/drawing/2014/main" id="{E683E0B7-CD2E-FB44-B43F-5E181950D1A5}"/>
              </a:ext>
            </a:extLst>
          </p:cNvPr>
          <p:cNvSpPr>
            <a:spLocks noGrp="1"/>
          </p:cNvSpPr>
          <p:nvPr>
            <p:ph type="sldNum" sz="quarter" idx="4"/>
          </p:nvPr>
        </p:nvSpPr>
        <p:spPr>
          <a:xfrm>
            <a:off x="11732358" y="6486673"/>
            <a:ext cx="152286" cy="138499"/>
          </a:xfrm>
          <a:prstGeom prst="rect">
            <a:avLst/>
          </a:prstGeom>
        </p:spPr>
        <p:txBody>
          <a:bodyPr/>
          <a:lstStyle>
            <a:lvl1pPr algn="r">
              <a:defRPr sz="900" b="0" i="0">
                <a:latin typeface="IBM Plex Sans" panose="020B0503050203000203" pitchFamily="34" charset="0"/>
              </a:defRPr>
            </a:lvl1pPr>
          </a:lstStyle>
          <a:p>
            <a:fld id="{59395FB3-9C97-154F-86B2-7E381B951268}" type="slidenum">
              <a:rPr lang="en-US" smtClean="0"/>
              <a:pPr/>
              <a:t>‹#›</a:t>
            </a:fld>
            <a:endParaRPr lang="en-US" sz="900" dirty="0"/>
          </a:p>
        </p:txBody>
      </p:sp>
      <p:sp>
        <p:nvSpPr>
          <p:cNvPr id="12" name="Content Placeholder 2">
            <a:extLst>
              <a:ext uri="{FF2B5EF4-FFF2-40B4-BE49-F238E27FC236}">
                <a16:creationId xmlns:a16="http://schemas.microsoft.com/office/drawing/2014/main" id="{C41829DA-DB71-9F42-BC13-B59959E5EBD8}"/>
              </a:ext>
            </a:extLst>
          </p:cNvPr>
          <p:cNvSpPr>
            <a:spLocks noGrp="1"/>
          </p:cNvSpPr>
          <p:nvPr>
            <p:ph idx="1"/>
          </p:nvPr>
        </p:nvSpPr>
        <p:spPr>
          <a:xfrm>
            <a:off x="367419" y="969282"/>
            <a:ext cx="11517223" cy="5235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5450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6161-5B0D-B554-0790-E11BF8B1E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B6FA4F-F91A-D06E-35D4-2796EF26F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35F49-C357-2371-E6B9-59777906421B}"/>
              </a:ext>
            </a:extLst>
          </p:cNvPr>
          <p:cNvSpPr>
            <a:spLocks noGrp="1"/>
          </p:cNvSpPr>
          <p:nvPr>
            <p:ph type="dt" sz="half" idx="10"/>
          </p:nvPr>
        </p:nvSpPr>
        <p:spPr/>
        <p:txBody>
          <a:bodyPr/>
          <a:lstStyle/>
          <a:p>
            <a:fld id="{FF8DF9DB-C208-A04F-A656-F2B9BBAF25A2}" type="datetimeFigureOut">
              <a:rPr lang="en-US" smtClean="0"/>
              <a:t>7/29/23</a:t>
            </a:fld>
            <a:endParaRPr lang="en-US"/>
          </a:p>
        </p:txBody>
      </p:sp>
      <p:sp>
        <p:nvSpPr>
          <p:cNvPr id="5" name="Footer Placeholder 4">
            <a:extLst>
              <a:ext uri="{FF2B5EF4-FFF2-40B4-BE49-F238E27FC236}">
                <a16:creationId xmlns:a16="http://schemas.microsoft.com/office/drawing/2014/main" id="{9D771653-425B-34AC-DFD2-A086A06F5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3781E-9827-3026-75CE-0FDA99E52271}"/>
              </a:ext>
            </a:extLst>
          </p:cNvPr>
          <p:cNvSpPr>
            <a:spLocks noGrp="1"/>
          </p:cNvSpPr>
          <p:nvPr>
            <p:ph type="sldNum" sz="quarter" idx="12"/>
          </p:nvPr>
        </p:nvSpPr>
        <p:spPr/>
        <p:txBody>
          <a:bodyPr/>
          <a:lstStyle/>
          <a:p>
            <a:fld id="{9E15DE36-A055-5049-80C4-250B6559B21F}" type="slidenum">
              <a:rPr lang="en-US" smtClean="0"/>
              <a:t>‹#›</a:t>
            </a:fld>
            <a:endParaRPr lang="en-US"/>
          </a:p>
        </p:txBody>
      </p:sp>
    </p:spTree>
    <p:extLst>
      <p:ext uri="{BB962C8B-B14F-4D97-AF65-F5344CB8AC3E}">
        <p14:creationId xmlns:p14="http://schemas.microsoft.com/office/powerpoint/2010/main" val="36893702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B29F-3A4B-42FB-BEE2-D660E16569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8F09F6-6069-4FAF-B970-87F82A792D67}"/>
              </a:ext>
            </a:extLst>
          </p:cNvPr>
          <p:cNvSpPr>
            <a:spLocks noGrp="1"/>
          </p:cNvSpPr>
          <p:nvPr>
            <p:ph type="dt" sz="half" idx="10"/>
          </p:nvPr>
        </p:nvSpPr>
        <p:spPr/>
        <p:txBody>
          <a:bodyPr/>
          <a:lstStyle/>
          <a:p>
            <a:fld id="{100A48DE-A2B1-4885-ABA4-EC6EE8733304}" type="datetimeFigureOut">
              <a:rPr lang="en-GB" smtClean="0"/>
              <a:t>29/07/2023</a:t>
            </a:fld>
            <a:endParaRPr lang="en-GB"/>
          </a:p>
        </p:txBody>
      </p:sp>
      <p:sp>
        <p:nvSpPr>
          <p:cNvPr id="4" name="Footer Placeholder 3">
            <a:extLst>
              <a:ext uri="{FF2B5EF4-FFF2-40B4-BE49-F238E27FC236}">
                <a16:creationId xmlns:a16="http://schemas.microsoft.com/office/drawing/2014/main" id="{41D5BF23-7C44-4A11-AC60-E610C3AD70B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CFEAB10-E000-4CCF-886A-9EFAA67024CD}"/>
              </a:ext>
            </a:extLst>
          </p:cNvPr>
          <p:cNvSpPr>
            <a:spLocks noGrp="1"/>
          </p:cNvSpPr>
          <p:nvPr>
            <p:ph type="sldNum" sz="quarter" idx="12"/>
          </p:nvPr>
        </p:nvSpPr>
        <p:spPr/>
        <p:txBody>
          <a:bodyPr/>
          <a:lstStyle/>
          <a:p>
            <a:fld id="{8A24D8B8-300D-47D4-B455-359FD50E48CA}" type="slidenum">
              <a:rPr lang="en-GB" smtClean="0"/>
              <a:t>‹#›</a:t>
            </a:fld>
            <a:endParaRPr lang="en-GB"/>
          </a:p>
        </p:txBody>
      </p:sp>
    </p:spTree>
    <p:extLst>
      <p:ext uri="{BB962C8B-B14F-4D97-AF65-F5344CB8AC3E}">
        <p14:creationId xmlns:p14="http://schemas.microsoft.com/office/powerpoint/2010/main" val="5956348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9231108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837321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047211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7843886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26834058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1"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294857929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3992600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291004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9505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9"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581664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345365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5141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4343010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10135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470803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1254360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417601618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3953811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007365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70273957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84922349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003844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7017179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19064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687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015142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146030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4784339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4048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07576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41306633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197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54310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41347469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98336478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0422A9-922A-4E4F-B727-B525675C625A}"/>
              </a:ext>
            </a:extLst>
          </p:cNvPr>
          <p:cNvSpPr/>
          <p:nvPr userDrawn="1"/>
        </p:nvSpPr>
        <p:spPr>
          <a:xfrm flipH="1">
            <a:off x="-1" y="1014984"/>
            <a:ext cx="12192000" cy="5843016"/>
          </a:xfrm>
          <a:prstGeom prst="rect">
            <a:avLst/>
          </a:prstGeom>
          <a:gradFill flip="none" rotWithShape="1">
            <a:gsLst>
              <a:gs pos="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9" name="Picture 8" descr="A person sitting on the keyboard of a computer&#10;&#10;Description automatically generated">
            <a:extLst>
              <a:ext uri="{FF2B5EF4-FFF2-40B4-BE49-F238E27FC236}">
                <a16:creationId xmlns:a16="http://schemas.microsoft.com/office/drawing/2014/main" id="{6A9DED77-DBCE-DC4D-8770-F75B19BD0F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22" b="-69769"/>
          <a:stretch/>
        </p:blipFill>
        <p:spPr>
          <a:xfrm>
            <a:off x="7051040" y="1014984"/>
            <a:ext cx="4708144" cy="4997037"/>
          </a:xfrm>
          <a:prstGeom prst="chevron">
            <a:avLst>
              <a:gd name="adj" fmla="val 41685"/>
            </a:avLst>
          </a:prstGeom>
        </p:spPr>
      </p:pic>
      <p:sp>
        <p:nvSpPr>
          <p:cNvPr id="20" name="Title 1">
            <a:extLst>
              <a:ext uri="{FF2B5EF4-FFF2-40B4-BE49-F238E27FC236}">
                <a16:creationId xmlns:a16="http://schemas.microsoft.com/office/drawing/2014/main" id="{14D99B0F-C74E-0A4A-A29F-1A3A9B5E0914}"/>
              </a:ext>
            </a:extLst>
          </p:cNvPr>
          <p:cNvSpPr>
            <a:spLocks noGrp="1"/>
          </p:cNvSpPr>
          <p:nvPr>
            <p:ph type="title" hasCustomPrompt="1"/>
          </p:nvPr>
        </p:nvSpPr>
        <p:spPr>
          <a:xfrm>
            <a:off x="894079" y="2591994"/>
            <a:ext cx="3602716" cy="1077705"/>
          </a:xfrm>
          <a:prstGeom prst="rect">
            <a:avLst/>
          </a:prstGeom>
        </p:spPr>
        <p:txBody>
          <a:bodyPr lIns="0" anchor="t"/>
          <a:lstStyle>
            <a:lvl1pPr algn="l">
              <a:defRPr sz="40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MASTER TITLE STYLE</a:t>
            </a:r>
          </a:p>
        </p:txBody>
      </p:sp>
      <p:sp>
        <p:nvSpPr>
          <p:cNvPr id="21" name="Segnaposto contenuto 2">
            <a:extLst>
              <a:ext uri="{FF2B5EF4-FFF2-40B4-BE49-F238E27FC236}">
                <a16:creationId xmlns:a16="http://schemas.microsoft.com/office/drawing/2014/main" id="{8DA96486-0E3E-504B-AC66-E1454D312221}"/>
              </a:ext>
            </a:extLst>
          </p:cNvPr>
          <p:cNvSpPr>
            <a:spLocks noGrp="1"/>
          </p:cNvSpPr>
          <p:nvPr>
            <p:ph idx="1" hasCustomPrompt="1"/>
          </p:nvPr>
        </p:nvSpPr>
        <p:spPr>
          <a:xfrm>
            <a:off x="894079" y="3810202"/>
            <a:ext cx="3602716" cy="296377"/>
          </a:xfrm>
          <a:prstGeom prst="rect">
            <a:avLst/>
          </a:prstGeom>
        </p:spPr>
        <p:txBody>
          <a:bodyPr vert="horz" lIns="51323" tIns="25667" rIns="51323" bIns="25667"/>
          <a:lstStyle>
            <a:lvl1pPr marL="0" indent="0" algn="l">
              <a:buFont typeface="Courier New"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685783"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1142971"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600160"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2057349" indent="-228594">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subtitle</a:t>
            </a:r>
            <a:endParaRPr lang="it-IT" dirty="0"/>
          </a:p>
        </p:txBody>
      </p:sp>
      <p:sp>
        <p:nvSpPr>
          <p:cNvPr id="19" name="Parallelogram 18">
            <a:extLst>
              <a:ext uri="{FF2B5EF4-FFF2-40B4-BE49-F238E27FC236}">
                <a16:creationId xmlns:a16="http://schemas.microsoft.com/office/drawing/2014/main" id="{DA6588D0-0FFA-B34F-91F9-8EE2E7D375FC}"/>
              </a:ext>
            </a:extLst>
          </p:cNvPr>
          <p:cNvSpPr/>
          <p:nvPr userDrawn="1"/>
        </p:nvSpPr>
        <p:spPr>
          <a:xfrm flipH="1">
            <a:off x="6374406" y="1015060"/>
            <a:ext cx="2641603" cy="2500376"/>
          </a:xfrm>
          <a:prstGeom prst="parallelogram">
            <a:avLst>
              <a:gd name="adj" fmla="val 77173"/>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Parallelogram 21">
            <a:extLst>
              <a:ext uri="{FF2B5EF4-FFF2-40B4-BE49-F238E27FC236}">
                <a16:creationId xmlns:a16="http://schemas.microsoft.com/office/drawing/2014/main" id="{7B334C0F-A455-9B4A-9B34-04A23A60071E}"/>
              </a:ext>
            </a:extLst>
          </p:cNvPr>
          <p:cNvSpPr/>
          <p:nvPr userDrawn="1"/>
        </p:nvSpPr>
        <p:spPr>
          <a:xfrm>
            <a:off x="6374406" y="3515285"/>
            <a:ext cx="2641603" cy="2500376"/>
          </a:xfrm>
          <a:prstGeom prst="parallelogram">
            <a:avLst>
              <a:gd name="adj" fmla="val 76360"/>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12" name="Picture 11" descr="A person sitting on a table&#10;&#10;Description automatically generated">
            <a:extLst>
              <a:ext uri="{FF2B5EF4-FFF2-40B4-BE49-F238E27FC236}">
                <a16:creationId xmlns:a16="http://schemas.microsoft.com/office/drawing/2014/main" id="{151EFC94-CA13-394A-91FA-2DA609EBF68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1"/>
          <a:stretch/>
        </p:blipFill>
        <p:spPr>
          <a:xfrm>
            <a:off x="7116061" y="3510369"/>
            <a:ext cx="4643123" cy="2500377"/>
          </a:xfrm>
          <a:prstGeom prst="parallelogram">
            <a:avLst>
              <a:gd name="adj" fmla="val 76199"/>
            </a:avLst>
          </a:prstGeom>
        </p:spPr>
      </p:pic>
      <p:sp>
        <p:nvSpPr>
          <p:cNvPr id="18" name="Parallelogram 17">
            <a:extLst>
              <a:ext uri="{FF2B5EF4-FFF2-40B4-BE49-F238E27FC236}">
                <a16:creationId xmlns:a16="http://schemas.microsoft.com/office/drawing/2014/main" id="{EEF5C496-15DF-4E48-9F07-546EDC421721}"/>
              </a:ext>
            </a:extLst>
          </p:cNvPr>
          <p:cNvSpPr/>
          <p:nvPr userDrawn="1"/>
        </p:nvSpPr>
        <p:spPr>
          <a:xfrm>
            <a:off x="7116061" y="3515285"/>
            <a:ext cx="4643123" cy="2500376"/>
          </a:xfrm>
          <a:prstGeom prst="parallelogram">
            <a:avLst>
              <a:gd name="adj" fmla="val 75954"/>
            </a:avLst>
          </a:prstGeom>
          <a:gradFill>
            <a:gsLst>
              <a:gs pos="0">
                <a:schemeClr val="accent2">
                  <a:alpha val="28000"/>
                </a:schemeClr>
              </a:gs>
              <a:gs pos="100000">
                <a:schemeClr val="bg1">
                  <a:alpha val="5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C2C8B295-0CDA-6D4F-93FD-0A38D713B30E}"/>
              </a:ext>
            </a:extLst>
          </p:cNvPr>
          <p:cNvSpPr/>
          <p:nvPr userDrawn="1"/>
        </p:nvSpPr>
        <p:spPr>
          <a:xfrm flipH="1">
            <a:off x="432813" y="6010745"/>
            <a:ext cx="11326371" cy="847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 name="TextBox 42">
            <a:extLst>
              <a:ext uri="{FF2B5EF4-FFF2-40B4-BE49-F238E27FC236}">
                <a16:creationId xmlns:a16="http://schemas.microsoft.com/office/drawing/2014/main" id="{C4161E6F-F80E-3147-A2AC-D218619FFDDC}"/>
              </a:ext>
            </a:extLst>
          </p:cNvPr>
          <p:cNvSpPr txBox="1"/>
          <p:nvPr userDrawn="1"/>
        </p:nvSpPr>
        <p:spPr>
          <a:xfrm>
            <a:off x="9008479" y="6522793"/>
            <a:ext cx="1469571" cy="230832"/>
          </a:xfrm>
          <a:prstGeom prst="rect">
            <a:avLst/>
          </a:prstGeom>
          <a:noFill/>
        </p:spPr>
        <p:txBody>
          <a:bodyPr wrap="square" lIns="0" rtlCol="0" anchor="ctr">
            <a:spAutoFit/>
          </a:bodyPr>
          <a:lstStyle/>
          <a:p>
            <a:pPr algn="r"/>
            <a:r>
              <a:rPr lang="de-DE" sz="900" dirty="0">
                <a:solidFill>
                  <a:schemeClr val="bg1"/>
                </a:solidFill>
                <a:latin typeface="IBM Plex Sans" panose="020B0503050203000203" pitchFamily="34" charset="0"/>
              </a:rPr>
              <a:t>© </a:t>
            </a:r>
            <a:r>
              <a:rPr lang="en-US" sz="900" dirty="0">
                <a:solidFill>
                  <a:schemeClr val="bg1"/>
                </a:solidFill>
                <a:latin typeface="IBM Plex Sans" panose="020B0503050203000203" pitchFamily="34" charset="0"/>
              </a:rPr>
              <a:t>IBM Confidential 2023</a:t>
            </a:r>
            <a:endParaRPr lang="en-US" sz="900" b="1" dirty="0">
              <a:solidFill>
                <a:schemeClr val="bg1"/>
              </a:solidFill>
              <a:latin typeface="IBM Plex Sans" panose="020B0503050203000203" pitchFamily="34" charset="0"/>
            </a:endParaRPr>
          </a:p>
        </p:txBody>
      </p:sp>
      <p:sp>
        <p:nvSpPr>
          <p:cNvPr id="15" name="Parallelogram 14">
            <a:extLst>
              <a:ext uri="{FF2B5EF4-FFF2-40B4-BE49-F238E27FC236}">
                <a16:creationId xmlns:a16="http://schemas.microsoft.com/office/drawing/2014/main" id="{2FEA1A60-8B94-4748-B188-880F8B1925AF}"/>
              </a:ext>
            </a:extLst>
          </p:cNvPr>
          <p:cNvSpPr/>
          <p:nvPr userDrawn="1"/>
        </p:nvSpPr>
        <p:spPr>
          <a:xfrm flipH="1">
            <a:off x="4299855" y="1015060"/>
            <a:ext cx="3994792" cy="2500376"/>
          </a:xfrm>
          <a:prstGeom prst="parallelogram">
            <a:avLst>
              <a:gd name="adj" fmla="val 77173"/>
            </a:avLst>
          </a:prstGeom>
          <a:gradFill>
            <a:gsLst>
              <a:gs pos="0">
                <a:schemeClr val="accent2">
                  <a:alpha val="69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Parallelogram 15">
            <a:extLst>
              <a:ext uri="{FF2B5EF4-FFF2-40B4-BE49-F238E27FC236}">
                <a16:creationId xmlns:a16="http://schemas.microsoft.com/office/drawing/2014/main" id="{78F11A1B-5042-A048-B9C8-3588D198100A}"/>
              </a:ext>
            </a:extLst>
          </p:cNvPr>
          <p:cNvSpPr/>
          <p:nvPr userDrawn="1"/>
        </p:nvSpPr>
        <p:spPr>
          <a:xfrm>
            <a:off x="4299857" y="3515285"/>
            <a:ext cx="3994792" cy="2500376"/>
          </a:xfrm>
          <a:prstGeom prst="parallelogram">
            <a:avLst>
              <a:gd name="adj" fmla="val 76360"/>
            </a:avLst>
          </a:prstGeom>
          <a:gradFill flip="none" rotWithShape="1">
            <a:gsLst>
              <a:gs pos="0">
                <a:schemeClr val="accent1"/>
              </a:gs>
              <a:gs pos="100000">
                <a:schemeClr val="bg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5" name="Picture 4">
            <a:extLst>
              <a:ext uri="{FF2B5EF4-FFF2-40B4-BE49-F238E27FC236}">
                <a16:creationId xmlns:a16="http://schemas.microsoft.com/office/drawing/2014/main" id="{54414C0F-15C8-95EB-0109-CD8CABA1738D}"/>
              </a:ext>
            </a:extLst>
          </p:cNvPr>
          <p:cNvPicPr>
            <a:picLocks noChangeAspect="1"/>
          </p:cNvPicPr>
          <p:nvPr userDrawn="1"/>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4341" y="125128"/>
            <a:ext cx="523857" cy="238117"/>
          </a:xfrm>
          <a:prstGeom prst="rect">
            <a:avLst/>
          </a:prstGeom>
        </p:spPr>
      </p:pic>
      <p:cxnSp>
        <p:nvCxnSpPr>
          <p:cNvPr id="6" name="Straight Connector 5">
            <a:extLst>
              <a:ext uri="{FF2B5EF4-FFF2-40B4-BE49-F238E27FC236}">
                <a16:creationId xmlns:a16="http://schemas.microsoft.com/office/drawing/2014/main" id="{1A59D6FB-1C34-728B-A329-63204B41EF08}"/>
              </a:ext>
            </a:extLst>
          </p:cNvPr>
          <p:cNvCxnSpPr>
            <a:cxnSpLocks/>
          </p:cNvCxnSpPr>
          <p:nvPr userDrawn="1"/>
        </p:nvCxnSpPr>
        <p:spPr>
          <a:xfrm>
            <a:off x="11231817" y="131752"/>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UOB - Right By You">
            <a:extLst>
              <a:ext uri="{FF2B5EF4-FFF2-40B4-BE49-F238E27FC236}">
                <a16:creationId xmlns:a16="http://schemas.microsoft.com/office/drawing/2014/main" id="{844DC7A4-CA9C-E831-8FB6-08B55A95720C}"/>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1315438" y="67906"/>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95086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1"/>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9" name="Segnaposto contenuto 2">
            <a:extLst>
              <a:ext uri="{FF2B5EF4-FFF2-40B4-BE49-F238E27FC236}">
                <a16:creationId xmlns:a16="http://schemas.microsoft.com/office/drawing/2014/main" id="{E8F0D88E-A4E1-4548-910E-1E3AAA2123E9}"/>
              </a:ext>
            </a:extLst>
          </p:cNvPr>
          <p:cNvSpPr>
            <a:spLocks noGrp="1"/>
          </p:cNvSpPr>
          <p:nvPr>
            <p:ph idx="1" hasCustomPrompt="1"/>
          </p:nvPr>
        </p:nvSpPr>
        <p:spPr>
          <a:xfrm>
            <a:off x="363257" y="1562101"/>
            <a:ext cx="11442921" cy="4574540"/>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189"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377"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566"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754"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1"/>
            <a:ext cx="11442923"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62967169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1"/>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1"/>
            <a:ext cx="11442923"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
        <p:nvSpPr>
          <p:cNvPr id="5" name="Rectangle 4">
            <a:extLst>
              <a:ext uri="{FF2B5EF4-FFF2-40B4-BE49-F238E27FC236}">
                <a16:creationId xmlns:a16="http://schemas.microsoft.com/office/drawing/2014/main" id="{651FE312-AB99-3C42-A1A3-D98C8BDA794A}"/>
              </a:ext>
            </a:extLst>
          </p:cNvPr>
          <p:cNvSpPr/>
          <p:nvPr userDrawn="1"/>
        </p:nvSpPr>
        <p:spPr>
          <a:xfrm>
            <a:off x="0" y="1"/>
            <a:ext cx="12192000" cy="44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355043966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5" name="Segnaposto contenuto 2"/>
          <p:cNvSpPr>
            <a:spLocks noGrp="1"/>
          </p:cNvSpPr>
          <p:nvPr>
            <p:ph idx="1" hasCustomPrompt="1"/>
          </p:nvPr>
        </p:nvSpPr>
        <p:spPr>
          <a:xfrm>
            <a:off x="4033383" y="940734"/>
            <a:ext cx="7629428" cy="4670916"/>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189"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377"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566"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754"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7" name="Title 1"/>
          <p:cNvSpPr>
            <a:spLocks noGrp="1"/>
          </p:cNvSpPr>
          <p:nvPr>
            <p:ph type="title" hasCustomPrompt="1"/>
          </p:nvPr>
        </p:nvSpPr>
        <p:spPr>
          <a:xfrm>
            <a:off x="691390" y="940733"/>
            <a:ext cx="2916108" cy="1634139"/>
          </a:xfrm>
          <a:prstGeom prst="rect">
            <a:avLst/>
          </a:prstGeom>
        </p:spPr>
        <p:txBody>
          <a:bodyPr lIns="0" anchor="t"/>
          <a:lstStyle>
            <a:lvl1pPr>
              <a:defRPr sz="2400" b="0" i="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315860257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9DE3AE-5301-6A4C-A97D-683704BC7F6C}"/>
              </a:ext>
            </a:extLst>
          </p:cNvPr>
          <p:cNvSpPr>
            <a:spLocks noGrp="1"/>
          </p:cNvSpPr>
          <p:nvPr>
            <p:ph type="pic" sz="quarter" idx="10" hasCustomPrompt="1"/>
          </p:nvPr>
        </p:nvSpPr>
        <p:spPr>
          <a:xfrm>
            <a:off x="1" y="1"/>
            <a:ext cx="8102279" cy="6858000"/>
          </a:xfrm>
          <a:prstGeom prst="rect">
            <a:avLst/>
          </a:prstGeom>
        </p:spPr>
        <p:txBody>
          <a:bodyPr anchor="ctr"/>
          <a:lstStyle>
            <a:lvl1pPr marL="0" indent="0" algn="ctr">
              <a:buFont typeface="Arial" panose="020B0604020202020204" pitchFamily="34" charset="0"/>
              <a:buNone/>
              <a:defRPr sz="1800">
                <a:latin typeface="IBM Plex Sans" panose="020B0503050203000203" pitchFamily="34" charset="0"/>
              </a:defRPr>
            </a:lvl1pPr>
          </a:lstStyle>
          <a:p>
            <a:r>
              <a:rPr lang="en-US" dirty="0"/>
              <a:t>Click icon to insert picture</a:t>
            </a:r>
          </a:p>
        </p:txBody>
      </p:sp>
      <p:sp>
        <p:nvSpPr>
          <p:cNvPr id="2" name="Rectangle 1">
            <a:extLst>
              <a:ext uri="{FF2B5EF4-FFF2-40B4-BE49-F238E27FC236}">
                <a16:creationId xmlns:a16="http://schemas.microsoft.com/office/drawing/2014/main" id="{252822F7-EB6E-5248-B200-EFB52F877C86}"/>
              </a:ext>
            </a:extLst>
          </p:cNvPr>
          <p:cNvSpPr/>
          <p:nvPr userDrawn="1"/>
        </p:nvSpPr>
        <p:spPr>
          <a:xfrm>
            <a:off x="6095469" y="1066800"/>
            <a:ext cx="6096531" cy="45720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 name="Title 1"/>
          <p:cNvSpPr>
            <a:spLocks noGrp="1"/>
          </p:cNvSpPr>
          <p:nvPr>
            <p:ph type="title" hasCustomPrompt="1"/>
          </p:nvPr>
        </p:nvSpPr>
        <p:spPr>
          <a:xfrm>
            <a:off x="6632463" y="3172476"/>
            <a:ext cx="3381791" cy="1135085"/>
          </a:xfrm>
          <a:prstGeom prst="rect">
            <a:avLst/>
          </a:prstGeom>
        </p:spPr>
        <p:txBody>
          <a:bodyPr lIns="0" anchor="t"/>
          <a:lstStyle>
            <a:lvl1pPr>
              <a:defRPr sz="3600" b="0" i="0">
                <a:solidFill>
                  <a:schemeClr val="bg1"/>
                </a:solidFill>
                <a:effectLst/>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DIVIDER</a:t>
            </a:r>
            <a:br>
              <a:rPr lang="en-US" dirty="0"/>
            </a:br>
            <a:r>
              <a:rPr lang="en-US" dirty="0"/>
              <a:t>TITLE STYLE</a:t>
            </a:r>
          </a:p>
        </p:txBody>
      </p:sp>
      <p:sp>
        <p:nvSpPr>
          <p:cNvPr id="9" name="Text Placeholder 8">
            <a:extLst>
              <a:ext uri="{FF2B5EF4-FFF2-40B4-BE49-F238E27FC236}">
                <a16:creationId xmlns:a16="http://schemas.microsoft.com/office/drawing/2014/main" id="{60537EEA-CE9F-5E40-9751-6F612638AB2D}"/>
              </a:ext>
            </a:extLst>
          </p:cNvPr>
          <p:cNvSpPr>
            <a:spLocks noGrp="1"/>
          </p:cNvSpPr>
          <p:nvPr>
            <p:ph type="body" sz="quarter" idx="11" hasCustomPrompt="1"/>
          </p:nvPr>
        </p:nvSpPr>
        <p:spPr>
          <a:xfrm>
            <a:off x="6632994" y="2126089"/>
            <a:ext cx="1690687" cy="850232"/>
          </a:xfrm>
          <a:prstGeom prst="rect">
            <a:avLst/>
          </a:prstGeom>
        </p:spPr>
        <p:txBody>
          <a:bodyPr/>
          <a:lstStyle>
            <a:lvl1pPr marL="0" indent="0">
              <a:buNone/>
              <a:defRPr sz="5400">
                <a:solidFill>
                  <a:schemeClr val="accent6">
                    <a:lumMod val="90000"/>
                  </a:schemeClr>
                </a:solidFill>
                <a:effectLst/>
                <a:latin typeface="IBM Plex Sans" panose="020B0503050203000203" pitchFamily="34" charset="0"/>
              </a:defRPr>
            </a:lvl1pPr>
          </a:lstStyle>
          <a:p>
            <a:pPr lvl="0"/>
            <a:r>
              <a:rPr lang="en-GB" dirty="0"/>
              <a:t>01</a:t>
            </a:r>
            <a:endParaRPr lang="en-US" dirty="0"/>
          </a:p>
        </p:txBody>
      </p:sp>
    </p:spTree>
    <p:extLst>
      <p:ext uri="{BB962C8B-B14F-4D97-AF65-F5344CB8AC3E}">
        <p14:creationId xmlns:p14="http://schemas.microsoft.com/office/powerpoint/2010/main" val="292839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00477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4" name="Picture 3" descr="A picture containing building, window, drawing, light&#10;&#10;Description automatically generated">
            <a:extLst>
              <a:ext uri="{FF2B5EF4-FFF2-40B4-BE49-F238E27FC236}">
                <a16:creationId xmlns:a16="http://schemas.microsoft.com/office/drawing/2014/main" id="{7CA5FD38-C65E-4745-A8B2-0E398DDE46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93729" y="2927967"/>
            <a:ext cx="2204545" cy="1002067"/>
          </a:xfrm>
          <a:prstGeom prst="rect">
            <a:avLst/>
          </a:prstGeom>
        </p:spPr>
      </p:pic>
    </p:spTree>
    <p:extLst>
      <p:ext uri="{BB962C8B-B14F-4D97-AF65-F5344CB8AC3E}">
        <p14:creationId xmlns:p14="http://schemas.microsoft.com/office/powerpoint/2010/main" val="255021448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Expert Labs / Learning Team / August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55146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0422A9-922A-4E4F-B727-B525675C625A}"/>
              </a:ext>
            </a:extLst>
          </p:cNvPr>
          <p:cNvSpPr/>
          <p:nvPr userDrawn="1"/>
        </p:nvSpPr>
        <p:spPr>
          <a:xfrm flipH="1">
            <a:off x="-1" y="1014984"/>
            <a:ext cx="12192000" cy="5843016"/>
          </a:xfrm>
          <a:prstGeom prst="rect">
            <a:avLst/>
          </a:prstGeom>
          <a:gradFill flip="none" rotWithShape="1">
            <a:gsLst>
              <a:gs pos="0">
                <a:schemeClr val="accent1"/>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on the keyboard of a computer&#10;&#10;Description automatically generated">
            <a:extLst>
              <a:ext uri="{FF2B5EF4-FFF2-40B4-BE49-F238E27FC236}">
                <a16:creationId xmlns:a16="http://schemas.microsoft.com/office/drawing/2014/main" id="{6A9DED77-DBCE-DC4D-8770-F75B19BD0F96}"/>
              </a:ext>
            </a:extLst>
          </p:cNvPr>
          <p:cNvPicPr>
            <a:picLocks noChangeAspect="1"/>
          </p:cNvPicPr>
          <p:nvPr userDrawn="1"/>
        </p:nvPicPr>
        <p:blipFill rotWithShape="1">
          <a:blip r:embed="rId2"/>
          <a:srcRect l="840" t="6897" r="-121" b="-64957"/>
          <a:stretch/>
        </p:blipFill>
        <p:spPr>
          <a:xfrm>
            <a:off x="7051040" y="1014984"/>
            <a:ext cx="4708144" cy="4997037"/>
          </a:xfrm>
          <a:prstGeom prst="chevron">
            <a:avLst>
              <a:gd name="adj" fmla="val 41685"/>
            </a:avLst>
          </a:prstGeom>
        </p:spPr>
      </p:pic>
      <p:sp>
        <p:nvSpPr>
          <p:cNvPr id="20" name="Title 1">
            <a:extLst>
              <a:ext uri="{FF2B5EF4-FFF2-40B4-BE49-F238E27FC236}">
                <a16:creationId xmlns:a16="http://schemas.microsoft.com/office/drawing/2014/main" id="{14D99B0F-C74E-0A4A-A29F-1A3A9B5E0914}"/>
              </a:ext>
            </a:extLst>
          </p:cNvPr>
          <p:cNvSpPr>
            <a:spLocks noGrp="1"/>
          </p:cNvSpPr>
          <p:nvPr>
            <p:ph type="title" hasCustomPrompt="1"/>
          </p:nvPr>
        </p:nvSpPr>
        <p:spPr>
          <a:xfrm>
            <a:off x="894078" y="2591993"/>
            <a:ext cx="3602716" cy="1077705"/>
          </a:xfrm>
          <a:prstGeom prst="rect">
            <a:avLst/>
          </a:prstGeom>
        </p:spPr>
        <p:txBody>
          <a:bodyPr lIns="0" anchor="t"/>
          <a:lstStyle>
            <a:lvl1pPr algn="l">
              <a:defRPr sz="40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MASTER TITLE STYLE</a:t>
            </a:r>
          </a:p>
        </p:txBody>
      </p:sp>
      <p:sp>
        <p:nvSpPr>
          <p:cNvPr id="21" name="Segnaposto contenuto 2">
            <a:extLst>
              <a:ext uri="{FF2B5EF4-FFF2-40B4-BE49-F238E27FC236}">
                <a16:creationId xmlns:a16="http://schemas.microsoft.com/office/drawing/2014/main" id="{8DA96486-0E3E-504B-AC66-E1454D312221}"/>
              </a:ext>
            </a:extLst>
          </p:cNvPr>
          <p:cNvSpPr>
            <a:spLocks noGrp="1"/>
          </p:cNvSpPr>
          <p:nvPr>
            <p:ph idx="1" hasCustomPrompt="1"/>
          </p:nvPr>
        </p:nvSpPr>
        <p:spPr>
          <a:xfrm>
            <a:off x="894078" y="3810201"/>
            <a:ext cx="3602716" cy="296377"/>
          </a:xfrm>
          <a:prstGeom prst="rect">
            <a:avLst/>
          </a:prstGeom>
        </p:spPr>
        <p:txBody>
          <a:bodyPr vert="horz" lIns="51323" tIns="25667" rIns="51323" bIns="25667"/>
          <a:lstStyle>
            <a:lvl1pPr marL="0" indent="0" algn="l">
              <a:buFont typeface="Courier New"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6858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11430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6002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2057400" indent="-228600">
              <a:buFont typeface="Courier New" charset="0"/>
              <a:buChar char="o"/>
              <a:defRPr sz="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subtitle</a:t>
            </a:r>
            <a:endParaRPr lang="it-IT" dirty="0"/>
          </a:p>
        </p:txBody>
      </p:sp>
      <p:sp>
        <p:nvSpPr>
          <p:cNvPr id="19" name="Parallelogram 18">
            <a:extLst>
              <a:ext uri="{FF2B5EF4-FFF2-40B4-BE49-F238E27FC236}">
                <a16:creationId xmlns:a16="http://schemas.microsoft.com/office/drawing/2014/main" id="{DA6588D0-0FFA-B34F-91F9-8EE2E7D375FC}"/>
              </a:ext>
            </a:extLst>
          </p:cNvPr>
          <p:cNvSpPr/>
          <p:nvPr userDrawn="1"/>
        </p:nvSpPr>
        <p:spPr>
          <a:xfrm flipH="1">
            <a:off x="6374407" y="1015060"/>
            <a:ext cx="2641602" cy="2500376"/>
          </a:xfrm>
          <a:prstGeom prst="parallelogram">
            <a:avLst>
              <a:gd name="adj" fmla="val 77173"/>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7B334C0F-A455-9B4A-9B34-04A23A60071E}"/>
              </a:ext>
            </a:extLst>
          </p:cNvPr>
          <p:cNvSpPr/>
          <p:nvPr userDrawn="1"/>
        </p:nvSpPr>
        <p:spPr>
          <a:xfrm>
            <a:off x="6374407" y="3515285"/>
            <a:ext cx="2641602" cy="2500376"/>
          </a:xfrm>
          <a:prstGeom prst="parallelogram">
            <a:avLst>
              <a:gd name="adj" fmla="val 76360"/>
            </a:avLst>
          </a:prstGeom>
          <a:gradFill>
            <a:gsLst>
              <a:gs pos="0">
                <a:schemeClr val="accent1">
                  <a:lumMod val="5000"/>
                  <a:lumOff val="95000"/>
                  <a:alpha val="1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person sitting on a table&#10;&#10;Description automatically generated">
            <a:extLst>
              <a:ext uri="{FF2B5EF4-FFF2-40B4-BE49-F238E27FC236}">
                <a16:creationId xmlns:a16="http://schemas.microsoft.com/office/drawing/2014/main" id="{151EFC94-CA13-394A-91FA-2DA609EBF683}"/>
              </a:ext>
            </a:extLst>
          </p:cNvPr>
          <p:cNvPicPr>
            <a:picLocks noChangeAspect="1"/>
          </p:cNvPicPr>
          <p:nvPr userDrawn="1"/>
        </p:nvPicPr>
        <p:blipFill rotWithShape="1">
          <a:blip r:embed="rId3"/>
          <a:srcRect l="22" t="15173" r="-1" b="4067"/>
          <a:stretch/>
        </p:blipFill>
        <p:spPr>
          <a:xfrm>
            <a:off x="7116062" y="3510367"/>
            <a:ext cx="4643122" cy="2500377"/>
          </a:xfrm>
          <a:prstGeom prst="parallelogram">
            <a:avLst>
              <a:gd name="adj" fmla="val 76199"/>
            </a:avLst>
          </a:prstGeom>
        </p:spPr>
      </p:pic>
      <p:sp>
        <p:nvSpPr>
          <p:cNvPr id="18" name="Parallelogram 17">
            <a:extLst>
              <a:ext uri="{FF2B5EF4-FFF2-40B4-BE49-F238E27FC236}">
                <a16:creationId xmlns:a16="http://schemas.microsoft.com/office/drawing/2014/main" id="{EEF5C496-15DF-4E48-9F07-546EDC421721}"/>
              </a:ext>
            </a:extLst>
          </p:cNvPr>
          <p:cNvSpPr/>
          <p:nvPr userDrawn="1"/>
        </p:nvSpPr>
        <p:spPr>
          <a:xfrm>
            <a:off x="7116062" y="3515285"/>
            <a:ext cx="4643122" cy="2500376"/>
          </a:xfrm>
          <a:prstGeom prst="parallelogram">
            <a:avLst>
              <a:gd name="adj" fmla="val 75954"/>
            </a:avLst>
          </a:prstGeom>
          <a:gradFill>
            <a:gsLst>
              <a:gs pos="0">
                <a:schemeClr val="accent2">
                  <a:alpha val="28000"/>
                </a:schemeClr>
              </a:gs>
              <a:gs pos="100000">
                <a:schemeClr val="bg1">
                  <a:alpha val="5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2C8B295-0CDA-6D4F-93FD-0A38D713B30E}"/>
              </a:ext>
            </a:extLst>
          </p:cNvPr>
          <p:cNvSpPr/>
          <p:nvPr userDrawn="1"/>
        </p:nvSpPr>
        <p:spPr>
          <a:xfrm flipH="1">
            <a:off x="432814" y="6010743"/>
            <a:ext cx="11326370" cy="847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C4161E6F-F80E-3147-A2AC-D218619FFDDC}"/>
              </a:ext>
            </a:extLst>
          </p:cNvPr>
          <p:cNvSpPr txBox="1"/>
          <p:nvPr userDrawn="1"/>
        </p:nvSpPr>
        <p:spPr>
          <a:xfrm>
            <a:off x="9008478" y="6522793"/>
            <a:ext cx="1469571" cy="230832"/>
          </a:xfrm>
          <a:prstGeom prst="rect">
            <a:avLst/>
          </a:prstGeom>
          <a:noFill/>
        </p:spPr>
        <p:txBody>
          <a:bodyPr wrap="square" lIns="0" rtlCol="0" anchor="ctr">
            <a:spAutoFit/>
          </a:bodyPr>
          <a:lstStyle/>
          <a:p>
            <a:pPr algn="r"/>
            <a:r>
              <a:rPr lang="de-DE" sz="900" dirty="0">
                <a:solidFill>
                  <a:schemeClr val="bg1"/>
                </a:solidFill>
                <a:latin typeface="IBM Plex Sans" panose="020B0503050203000203" pitchFamily="34" charset="0"/>
              </a:rPr>
              <a:t>© </a:t>
            </a:r>
            <a:r>
              <a:rPr lang="en-US" sz="900" dirty="0">
                <a:solidFill>
                  <a:schemeClr val="bg1"/>
                </a:solidFill>
                <a:latin typeface="IBM Plex Sans" panose="020B0503050203000203" pitchFamily="34" charset="0"/>
              </a:rPr>
              <a:t>IBM Confidential 2023</a:t>
            </a:r>
            <a:endParaRPr lang="en-US" sz="900" b="1" dirty="0">
              <a:solidFill>
                <a:schemeClr val="bg1"/>
              </a:solidFill>
              <a:latin typeface="IBM Plex Sans" panose="020B0503050203000203" pitchFamily="34" charset="0"/>
            </a:endParaRPr>
          </a:p>
        </p:txBody>
      </p:sp>
      <p:sp>
        <p:nvSpPr>
          <p:cNvPr id="15" name="Parallelogram 14">
            <a:extLst>
              <a:ext uri="{FF2B5EF4-FFF2-40B4-BE49-F238E27FC236}">
                <a16:creationId xmlns:a16="http://schemas.microsoft.com/office/drawing/2014/main" id="{2FEA1A60-8B94-4748-B188-880F8B1925AF}"/>
              </a:ext>
            </a:extLst>
          </p:cNvPr>
          <p:cNvSpPr/>
          <p:nvPr userDrawn="1"/>
        </p:nvSpPr>
        <p:spPr>
          <a:xfrm flipH="1">
            <a:off x="4299855" y="1015060"/>
            <a:ext cx="3994792" cy="2500376"/>
          </a:xfrm>
          <a:prstGeom prst="parallelogram">
            <a:avLst>
              <a:gd name="adj" fmla="val 77173"/>
            </a:avLst>
          </a:prstGeom>
          <a:gradFill>
            <a:gsLst>
              <a:gs pos="0">
                <a:schemeClr val="accent2">
                  <a:alpha val="69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allelogram 15">
            <a:extLst>
              <a:ext uri="{FF2B5EF4-FFF2-40B4-BE49-F238E27FC236}">
                <a16:creationId xmlns:a16="http://schemas.microsoft.com/office/drawing/2014/main" id="{78F11A1B-5042-A048-B9C8-3588D198100A}"/>
              </a:ext>
            </a:extLst>
          </p:cNvPr>
          <p:cNvSpPr/>
          <p:nvPr userDrawn="1"/>
        </p:nvSpPr>
        <p:spPr>
          <a:xfrm>
            <a:off x="4299857" y="3515285"/>
            <a:ext cx="3994792" cy="2500376"/>
          </a:xfrm>
          <a:prstGeom prst="parallelogram">
            <a:avLst>
              <a:gd name="adj" fmla="val 76360"/>
            </a:avLst>
          </a:prstGeom>
          <a:gradFill flip="none" rotWithShape="1">
            <a:gsLst>
              <a:gs pos="0">
                <a:schemeClr val="accent1"/>
              </a:gs>
              <a:gs pos="100000">
                <a:schemeClr val="bg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4414C0F-15C8-95EB-0109-CD8CABA1738D}"/>
              </a:ext>
            </a:extLst>
          </p:cNvPr>
          <p:cNvPicPr>
            <a:picLocks noChangeAspect="1"/>
          </p:cNvPicPr>
          <p:nvPr userDrawn="1"/>
        </p:nvPicPr>
        <p:blipFill>
          <a:blip r:embed="rId4">
            <a:duotone>
              <a:prstClr val="black"/>
              <a:srgbClr val="D9C3A5">
                <a:tint val="50000"/>
                <a:satMod val="180000"/>
              </a:srgbClr>
            </a:duotone>
          </a:blip>
          <a:srcRect/>
          <a:stretch/>
        </p:blipFill>
        <p:spPr>
          <a:xfrm>
            <a:off x="10624340" y="125128"/>
            <a:ext cx="523857" cy="238117"/>
          </a:xfrm>
          <a:prstGeom prst="rect">
            <a:avLst/>
          </a:prstGeom>
        </p:spPr>
      </p:pic>
      <p:cxnSp>
        <p:nvCxnSpPr>
          <p:cNvPr id="6" name="Straight Connector 5">
            <a:extLst>
              <a:ext uri="{FF2B5EF4-FFF2-40B4-BE49-F238E27FC236}">
                <a16:creationId xmlns:a16="http://schemas.microsoft.com/office/drawing/2014/main" id="{1A59D6FB-1C34-728B-A329-63204B41EF08}"/>
              </a:ext>
            </a:extLst>
          </p:cNvPr>
          <p:cNvCxnSpPr>
            <a:cxnSpLocks/>
          </p:cNvCxnSpPr>
          <p:nvPr userDrawn="1"/>
        </p:nvCxnSpPr>
        <p:spPr>
          <a:xfrm>
            <a:off x="11231817" y="131752"/>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UOB - Right By You">
            <a:extLst>
              <a:ext uri="{FF2B5EF4-FFF2-40B4-BE49-F238E27FC236}">
                <a16:creationId xmlns:a16="http://schemas.microsoft.com/office/drawing/2014/main" id="{844DC7A4-CA9C-E831-8FB6-08B55A95720C}"/>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315437" y="67905"/>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33854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gnaposto contenuto 2">
            <a:extLst>
              <a:ext uri="{FF2B5EF4-FFF2-40B4-BE49-F238E27FC236}">
                <a16:creationId xmlns:a16="http://schemas.microsoft.com/office/drawing/2014/main" id="{E8F0D88E-A4E1-4548-910E-1E3AAA2123E9}"/>
              </a:ext>
            </a:extLst>
          </p:cNvPr>
          <p:cNvSpPr>
            <a:spLocks noGrp="1"/>
          </p:cNvSpPr>
          <p:nvPr>
            <p:ph idx="1" hasCustomPrompt="1"/>
          </p:nvPr>
        </p:nvSpPr>
        <p:spPr>
          <a:xfrm>
            <a:off x="363256" y="1562100"/>
            <a:ext cx="11442921" cy="4574540"/>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49940529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
        <p:nvSpPr>
          <p:cNvPr id="5" name="Rectangle 4">
            <a:extLst>
              <a:ext uri="{FF2B5EF4-FFF2-40B4-BE49-F238E27FC236}">
                <a16:creationId xmlns:a16="http://schemas.microsoft.com/office/drawing/2014/main" id="{651FE312-AB99-3C42-A1A3-D98C8BDA794A}"/>
              </a:ext>
            </a:extLst>
          </p:cNvPr>
          <p:cNvSpPr/>
          <p:nvPr userDrawn="1"/>
        </p:nvSpPr>
        <p:spPr>
          <a:xfrm>
            <a:off x="0" y="0"/>
            <a:ext cx="12192000" cy="44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503933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5" name="Segnaposto contenuto 2"/>
          <p:cNvSpPr>
            <a:spLocks noGrp="1"/>
          </p:cNvSpPr>
          <p:nvPr>
            <p:ph idx="1" hasCustomPrompt="1"/>
          </p:nvPr>
        </p:nvSpPr>
        <p:spPr>
          <a:xfrm>
            <a:off x="4033382" y="940733"/>
            <a:ext cx="7629428" cy="4670916"/>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7" name="Title 1"/>
          <p:cNvSpPr>
            <a:spLocks noGrp="1"/>
          </p:cNvSpPr>
          <p:nvPr>
            <p:ph type="title" hasCustomPrompt="1"/>
          </p:nvPr>
        </p:nvSpPr>
        <p:spPr>
          <a:xfrm>
            <a:off x="691389" y="940733"/>
            <a:ext cx="2916108" cy="1634139"/>
          </a:xfrm>
          <a:prstGeom prst="rect">
            <a:avLst/>
          </a:prstGeom>
        </p:spPr>
        <p:txBody>
          <a:bodyPr lIns="0" anchor="t"/>
          <a:lstStyle>
            <a:lvl1pPr>
              <a:defRPr sz="2400" b="0" i="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2711944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9DE3AE-5301-6A4C-A97D-683704BC7F6C}"/>
              </a:ext>
            </a:extLst>
          </p:cNvPr>
          <p:cNvSpPr>
            <a:spLocks noGrp="1"/>
          </p:cNvSpPr>
          <p:nvPr>
            <p:ph type="pic" sz="quarter" idx="10" hasCustomPrompt="1"/>
          </p:nvPr>
        </p:nvSpPr>
        <p:spPr>
          <a:xfrm>
            <a:off x="0" y="1"/>
            <a:ext cx="8102278" cy="6858000"/>
          </a:xfrm>
          <a:prstGeom prst="rect">
            <a:avLst/>
          </a:prstGeom>
        </p:spPr>
        <p:txBody>
          <a:bodyPr anchor="ctr"/>
          <a:lstStyle>
            <a:lvl1pPr marL="0" indent="0" algn="ctr">
              <a:buFont typeface="Arial" panose="020B0604020202020204" pitchFamily="34" charset="0"/>
              <a:buNone/>
              <a:defRPr sz="1800">
                <a:latin typeface="IBM Plex Sans" panose="020B0503050203000203" pitchFamily="34" charset="0"/>
              </a:defRPr>
            </a:lvl1pPr>
          </a:lstStyle>
          <a:p>
            <a:r>
              <a:rPr lang="en-US" dirty="0"/>
              <a:t>Click icon to insert picture</a:t>
            </a:r>
          </a:p>
        </p:txBody>
      </p:sp>
      <p:sp>
        <p:nvSpPr>
          <p:cNvPr id="2" name="Rectangle 1">
            <a:extLst>
              <a:ext uri="{FF2B5EF4-FFF2-40B4-BE49-F238E27FC236}">
                <a16:creationId xmlns:a16="http://schemas.microsoft.com/office/drawing/2014/main" id="{252822F7-EB6E-5248-B200-EFB52F877C86}"/>
              </a:ext>
            </a:extLst>
          </p:cNvPr>
          <p:cNvSpPr/>
          <p:nvPr userDrawn="1"/>
        </p:nvSpPr>
        <p:spPr>
          <a:xfrm>
            <a:off x="6095470" y="1066800"/>
            <a:ext cx="6096530" cy="45720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hasCustomPrompt="1"/>
          </p:nvPr>
        </p:nvSpPr>
        <p:spPr>
          <a:xfrm>
            <a:off x="6632462" y="3172475"/>
            <a:ext cx="3381791" cy="1135085"/>
          </a:xfrm>
          <a:prstGeom prst="rect">
            <a:avLst/>
          </a:prstGeom>
        </p:spPr>
        <p:txBody>
          <a:bodyPr lIns="0" anchor="t"/>
          <a:lstStyle>
            <a:lvl1pPr>
              <a:defRPr sz="3600" b="0" i="0">
                <a:solidFill>
                  <a:schemeClr val="bg1"/>
                </a:solidFill>
                <a:effectLst/>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DIVIDER</a:t>
            </a:r>
            <a:br>
              <a:rPr lang="en-US" dirty="0"/>
            </a:br>
            <a:r>
              <a:rPr lang="en-US" dirty="0"/>
              <a:t>TITLE STYLE</a:t>
            </a:r>
          </a:p>
        </p:txBody>
      </p:sp>
      <p:sp>
        <p:nvSpPr>
          <p:cNvPr id="9" name="Text Placeholder 8">
            <a:extLst>
              <a:ext uri="{FF2B5EF4-FFF2-40B4-BE49-F238E27FC236}">
                <a16:creationId xmlns:a16="http://schemas.microsoft.com/office/drawing/2014/main" id="{60537EEA-CE9F-5E40-9751-6F612638AB2D}"/>
              </a:ext>
            </a:extLst>
          </p:cNvPr>
          <p:cNvSpPr>
            <a:spLocks noGrp="1"/>
          </p:cNvSpPr>
          <p:nvPr>
            <p:ph type="body" sz="quarter" idx="11" hasCustomPrompt="1"/>
          </p:nvPr>
        </p:nvSpPr>
        <p:spPr>
          <a:xfrm>
            <a:off x="6632992" y="2126089"/>
            <a:ext cx="1690687" cy="850232"/>
          </a:xfrm>
          <a:prstGeom prst="rect">
            <a:avLst/>
          </a:prstGeom>
        </p:spPr>
        <p:txBody>
          <a:bodyPr/>
          <a:lstStyle>
            <a:lvl1pPr marL="0" indent="0">
              <a:buNone/>
              <a:defRPr sz="5400">
                <a:solidFill>
                  <a:schemeClr val="accent6">
                    <a:lumMod val="90000"/>
                  </a:schemeClr>
                </a:solidFill>
                <a:effectLst/>
                <a:latin typeface="IBM Plex Sans" panose="020B0503050203000203" pitchFamily="34" charset="0"/>
              </a:defRPr>
            </a:lvl1pPr>
          </a:lstStyle>
          <a:p>
            <a:pPr lvl="0"/>
            <a:r>
              <a:rPr lang="en-GB" dirty="0"/>
              <a:t>01</a:t>
            </a:r>
            <a:endParaRPr lang="en-US" dirty="0"/>
          </a:p>
        </p:txBody>
      </p:sp>
    </p:spTree>
    <p:extLst>
      <p:ext uri="{BB962C8B-B14F-4D97-AF65-F5344CB8AC3E}">
        <p14:creationId xmlns:p14="http://schemas.microsoft.com/office/powerpoint/2010/main" val="324859784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4" name="Picture 3" descr="A picture containing building, window, drawing, light&#10;&#10;Description automatically generated">
            <a:extLst>
              <a:ext uri="{FF2B5EF4-FFF2-40B4-BE49-F238E27FC236}">
                <a16:creationId xmlns:a16="http://schemas.microsoft.com/office/drawing/2014/main" id="{7CA5FD38-C65E-4745-A8B2-0E398DDE462C}"/>
              </a:ext>
            </a:extLst>
          </p:cNvPr>
          <p:cNvPicPr>
            <a:picLocks noChangeAspect="1"/>
          </p:cNvPicPr>
          <p:nvPr userDrawn="1"/>
        </p:nvPicPr>
        <p:blipFill>
          <a:blip r:embed="rId2"/>
          <a:stretch>
            <a:fillRect/>
          </a:stretch>
        </p:blipFill>
        <p:spPr>
          <a:xfrm>
            <a:off x="4993727" y="2927967"/>
            <a:ext cx="2204545" cy="1002066"/>
          </a:xfrm>
          <a:prstGeom prst="rect">
            <a:avLst/>
          </a:prstGeom>
        </p:spPr>
      </p:pic>
    </p:spTree>
    <p:extLst>
      <p:ext uri="{BB962C8B-B14F-4D97-AF65-F5344CB8AC3E}">
        <p14:creationId xmlns:p14="http://schemas.microsoft.com/office/powerpoint/2010/main" val="82240635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2B84-DAD1-7C0F-543B-57688530AD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6C85E3D1-E910-89A1-6E40-54440C612C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7B71F02F-9F5D-4C53-3372-023A39849E7D}"/>
              </a:ext>
            </a:extLst>
          </p:cNvPr>
          <p:cNvSpPr>
            <a:spLocks noGrp="1"/>
          </p:cNvSpPr>
          <p:nvPr>
            <p:ph type="dt" sz="half" idx="10"/>
          </p:nvPr>
        </p:nvSpPr>
        <p:spPr/>
        <p:txBody>
          <a:bodyPr/>
          <a:lstStyle/>
          <a:p>
            <a:fld id="{CBAE4A96-4F35-8D44-AC4A-9CF9A78FF67F}" type="datetimeFigureOut">
              <a:rPr lang="en-CN" smtClean="0"/>
              <a:t>7/29/23</a:t>
            </a:fld>
            <a:endParaRPr lang="en-CN"/>
          </a:p>
        </p:txBody>
      </p:sp>
      <p:sp>
        <p:nvSpPr>
          <p:cNvPr id="5" name="Footer Placeholder 4">
            <a:extLst>
              <a:ext uri="{FF2B5EF4-FFF2-40B4-BE49-F238E27FC236}">
                <a16:creationId xmlns:a16="http://schemas.microsoft.com/office/drawing/2014/main" id="{60A85A2D-EAE0-A2B2-CB6F-A11EA8EB85D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3ECEE38-044A-AF1D-A909-3744A221AB93}"/>
              </a:ext>
            </a:extLst>
          </p:cNvPr>
          <p:cNvSpPr>
            <a:spLocks noGrp="1"/>
          </p:cNvSpPr>
          <p:nvPr>
            <p:ph type="sldNum" sz="quarter" idx="12"/>
          </p:nvPr>
        </p:nvSpPr>
        <p:spPr/>
        <p:txBody>
          <a:bodyPr/>
          <a:lstStyle/>
          <a:p>
            <a:fld id="{8935795F-1AE7-FB45-8FA2-2E9F971CA0BD}" type="slidenum">
              <a:rPr lang="en-CN" smtClean="0"/>
              <a:t>‹#›</a:t>
            </a:fld>
            <a:endParaRPr lang="en-CN"/>
          </a:p>
        </p:txBody>
      </p:sp>
    </p:spTree>
    <p:extLst>
      <p:ext uri="{BB962C8B-B14F-4D97-AF65-F5344CB8AC3E}">
        <p14:creationId xmlns:p14="http://schemas.microsoft.com/office/powerpoint/2010/main" val="266627090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FE8E-1C0C-6009-1B75-39387EA58621}"/>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9433CB8-9756-126C-3F0D-3C7B062A22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32FE4ADB-C774-6F6C-7F98-F268FD0C40DA}"/>
              </a:ext>
            </a:extLst>
          </p:cNvPr>
          <p:cNvSpPr>
            <a:spLocks noGrp="1"/>
          </p:cNvSpPr>
          <p:nvPr>
            <p:ph type="dt" sz="half" idx="10"/>
          </p:nvPr>
        </p:nvSpPr>
        <p:spPr/>
        <p:txBody>
          <a:bodyPr/>
          <a:lstStyle/>
          <a:p>
            <a:fld id="{CBAE4A96-4F35-8D44-AC4A-9CF9A78FF67F}" type="datetimeFigureOut">
              <a:rPr lang="en-CN" smtClean="0"/>
              <a:t>7/29/23</a:t>
            </a:fld>
            <a:endParaRPr lang="en-CN"/>
          </a:p>
        </p:txBody>
      </p:sp>
      <p:sp>
        <p:nvSpPr>
          <p:cNvPr id="5" name="Footer Placeholder 4">
            <a:extLst>
              <a:ext uri="{FF2B5EF4-FFF2-40B4-BE49-F238E27FC236}">
                <a16:creationId xmlns:a16="http://schemas.microsoft.com/office/drawing/2014/main" id="{88C6B476-71E2-9144-C274-2C8FCA1B3D3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7635BA6-FA7B-3E54-C235-BB61E0A570A2}"/>
              </a:ext>
            </a:extLst>
          </p:cNvPr>
          <p:cNvSpPr>
            <a:spLocks noGrp="1"/>
          </p:cNvSpPr>
          <p:nvPr>
            <p:ph type="sldNum" sz="quarter" idx="12"/>
          </p:nvPr>
        </p:nvSpPr>
        <p:spPr/>
        <p:txBody>
          <a:bodyPr/>
          <a:lstStyle/>
          <a:p>
            <a:fld id="{8935795F-1AE7-FB45-8FA2-2E9F971CA0BD}" type="slidenum">
              <a:rPr lang="en-CN" smtClean="0"/>
              <a:t>‹#›</a:t>
            </a:fld>
            <a:endParaRPr lang="en-CN"/>
          </a:p>
        </p:txBody>
      </p:sp>
    </p:spTree>
    <p:extLst>
      <p:ext uri="{BB962C8B-B14F-4D97-AF65-F5344CB8AC3E}">
        <p14:creationId xmlns:p14="http://schemas.microsoft.com/office/powerpoint/2010/main" val="138547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gnaposto contenuto 2">
            <a:extLst>
              <a:ext uri="{FF2B5EF4-FFF2-40B4-BE49-F238E27FC236}">
                <a16:creationId xmlns:a16="http://schemas.microsoft.com/office/drawing/2014/main" id="{E8F0D88E-A4E1-4548-910E-1E3AAA2123E9}"/>
              </a:ext>
            </a:extLst>
          </p:cNvPr>
          <p:cNvSpPr>
            <a:spLocks noGrp="1"/>
          </p:cNvSpPr>
          <p:nvPr>
            <p:ph idx="1" hasCustomPrompt="1"/>
          </p:nvPr>
        </p:nvSpPr>
        <p:spPr>
          <a:xfrm>
            <a:off x="363256" y="1562100"/>
            <a:ext cx="11442921" cy="4574540"/>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36795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8207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A5C1-AB5C-5CE3-DA90-480CDBEBF0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ED492E20-5F61-6D83-B598-F262768CFD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F2ADFE-4961-04C1-7F32-6184CE218D50}"/>
              </a:ext>
            </a:extLst>
          </p:cNvPr>
          <p:cNvSpPr>
            <a:spLocks noGrp="1"/>
          </p:cNvSpPr>
          <p:nvPr>
            <p:ph type="dt" sz="half" idx="10"/>
          </p:nvPr>
        </p:nvSpPr>
        <p:spPr/>
        <p:txBody>
          <a:bodyPr/>
          <a:lstStyle/>
          <a:p>
            <a:fld id="{CBAE4A96-4F35-8D44-AC4A-9CF9A78FF67F}" type="datetimeFigureOut">
              <a:rPr lang="en-CN" smtClean="0"/>
              <a:t>7/29/23</a:t>
            </a:fld>
            <a:endParaRPr lang="en-CN"/>
          </a:p>
        </p:txBody>
      </p:sp>
      <p:sp>
        <p:nvSpPr>
          <p:cNvPr id="5" name="Footer Placeholder 4">
            <a:extLst>
              <a:ext uri="{FF2B5EF4-FFF2-40B4-BE49-F238E27FC236}">
                <a16:creationId xmlns:a16="http://schemas.microsoft.com/office/drawing/2014/main" id="{9FD44846-EC19-9413-CE64-B644FE16655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96C492C-8906-60E4-3B20-90793BBBF949}"/>
              </a:ext>
            </a:extLst>
          </p:cNvPr>
          <p:cNvSpPr>
            <a:spLocks noGrp="1"/>
          </p:cNvSpPr>
          <p:nvPr>
            <p:ph type="sldNum" sz="quarter" idx="12"/>
          </p:nvPr>
        </p:nvSpPr>
        <p:spPr/>
        <p:txBody>
          <a:bodyPr/>
          <a:lstStyle/>
          <a:p>
            <a:fld id="{8935795F-1AE7-FB45-8FA2-2E9F971CA0BD}" type="slidenum">
              <a:rPr lang="en-CN" smtClean="0"/>
              <a:t>‹#›</a:t>
            </a:fld>
            <a:endParaRPr lang="en-CN"/>
          </a:p>
        </p:txBody>
      </p:sp>
    </p:spTree>
    <p:extLst>
      <p:ext uri="{BB962C8B-B14F-4D97-AF65-F5344CB8AC3E}">
        <p14:creationId xmlns:p14="http://schemas.microsoft.com/office/powerpoint/2010/main" val="129699642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BE43-4BB0-AD5F-4D99-BFCAAF05CADA}"/>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E03BDE23-AF3A-FFA0-6BC9-ED96A28790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5AF16C02-8F2F-8580-B667-341D224EBE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19C5CCDC-37E5-6AC5-188C-424F330B8648}"/>
              </a:ext>
            </a:extLst>
          </p:cNvPr>
          <p:cNvSpPr>
            <a:spLocks noGrp="1"/>
          </p:cNvSpPr>
          <p:nvPr>
            <p:ph type="dt" sz="half" idx="10"/>
          </p:nvPr>
        </p:nvSpPr>
        <p:spPr/>
        <p:txBody>
          <a:bodyPr/>
          <a:lstStyle/>
          <a:p>
            <a:fld id="{CBAE4A96-4F35-8D44-AC4A-9CF9A78FF67F}" type="datetimeFigureOut">
              <a:rPr lang="en-CN" smtClean="0"/>
              <a:t>7/29/23</a:t>
            </a:fld>
            <a:endParaRPr lang="en-CN"/>
          </a:p>
        </p:txBody>
      </p:sp>
      <p:sp>
        <p:nvSpPr>
          <p:cNvPr id="6" name="Footer Placeholder 5">
            <a:extLst>
              <a:ext uri="{FF2B5EF4-FFF2-40B4-BE49-F238E27FC236}">
                <a16:creationId xmlns:a16="http://schemas.microsoft.com/office/drawing/2014/main" id="{323CED70-0EDB-A6DB-B636-BCBE8836887E}"/>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880A231D-10A6-2082-5729-BE6E07B34081}"/>
              </a:ext>
            </a:extLst>
          </p:cNvPr>
          <p:cNvSpPr>
            <a:spLocks noGrp="1"/>
          </p:cNvSpPr>
          <p:nvPr>
            <p:ph type="sldNum" sz="quarter" idx="12"/>
          </p:nvPr>
        </p:nvSpPr>
        <p:spPr/>
        <p:txBody>
          <a:bodyPr/>
          <a:lstStyle/>
          <a:p>
            <a:fld id="{8935795F-1AE7-FB45-8FA2-2E9F971CA0BD}" type="slidenum">
              <a:rPr lang="en-CN" smtClean="0"/>
              <a:t>‹#›</a:t>
            </a:fld>
            <a:endParaRPr lang="en-CN"/>
          </a:p>
        </p:txBody>
      </p:sp>
    </p:spTree>
    <p:extLst>
      <p:ext uri="{BB962C8B-B14F-4D97-AF65-F5344CB8AC3E}">
        <p14:creationId xmlns:p14="http://schemas.microsoft.com/office/powerpoint/2010/main" val="24964820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0318-5A98-05CC-3B9D-249B54ED583F}"/>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3FCAD240-7F33-0B2C-B698-E3178B59FC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538A0E-574D-FACF-3BF4-D02A8F69D6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8FCB80FA-BF47-9AA4-3531-65ED34FBE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CE603E-8882-3FAE-5E94-AE325183E8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8D30CA17-85AB-5E12-9F76-6D9808A9F1DD}"/>
              </a:ext>
            </a:extLst>
          </p:cNvPr>
          <p:cNvSpPr>
            <a:spLocks noGrp="1"/>
          </p:cNvSpPr>
          <p:nvPr>
            <p:ph type="dt" sz="half" idx="10"/>
          </p:nvPr>
        </p:nvSpPr>
        <p:spPr/>
        <p:txBody>
          <a:bodyPr/>
          <a:lstStyle/>
          <a:p>
            <a:fld id="{CBAE4A96-4F35-8D44-AC4A-9CF9A78FF67F}" type="datetimeFigureOut">
              <a:rPr lang="en-CN" smtClean="0"/>
              <a:t>7/29/23</a:t>
            </a:fld>
            <a:endParaRPr lang="en-CN"/>
          </a:p>
        </p:txBody>
      </p:sp>
      <p:sp>
        <p:nvSpPr>
          <p:cNvPr id="8" name="Footer Placeholder 7">
            <a:extLst>
              <a:ext uri="{FF2B5EF4-FFF2-40B4-BE49-F238E27FC236}">
                <a16:creationId xmlns:a16="http://schemas.microsoft.com/office/drawing/2014/main" id="{7EF6809D-396D-20EC-7FDA-36649F9D6697}"/>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A28BFA5A-BA5D-C160-3AAE-AD9899CA7530}"/>
              </a:ext>
            </a:extLst>
          </p:cNvPr>
          <p:cNvSpPr>
            <a:spLocks noGrp="1"/>
          </p:cNvSpPr>
          <p:nvPr>
            <p:ph type="sldNum" sz="quarter" idx="12"/>
          </p:nvPr>
        </p:nvSpPr>
        <p:spPr/>
        <p:txBody>
          <a:bodyPr/>
          <a:lstStyle/>
          <a:p>
            <a:fld id="{8935795F-1AE7-FB45-8FA2-2E9F971CA0BD}" type="slidenum">
              <a:rPr lang="en-CN" smtClean="0"/>
              <a:t>‹#›</a:t>
            </a:fld>
            <a:endParaRPr lang="en-CN"/>
          </a:p>
        </p:txBody>
      </p:sp>
    </p:spTree>
    <p:extLst>
      <p:ext uri="{BB962C8B-B14F-4D97-AF65-F5344CB8AC3E}">
        <p14:creationId xmlns:p14="http://schemas.microsoft.com/office/powerpoint/2010/main" val="194794963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FD6D-4870-66E2-C480-F35A145CFB1A}"/>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24E8FB37-FB06-0370-0C37-D37DED92B4B4}"/>
              </a:ext>
            </a:extLst>
          </p:cNvPr>
          <p:cNvSpPr>
            <a:spLocks noGrp="1"/>
          </p:cNvSpPr>
          <p:nvPr>
            <p:ph type="dt" sz="half" idx="10"/>
          </p:nvPr>
        </p:nvSpPr>
        <p:spPr/>
        <p:txBody>
          <a:bodyPr/>
          <a:lstStyle/>
          <a:p>
            <a:fld id="{CBAE4A96-4F35-8D44-AC4A-9CF9A78FF67F}" type="datetimeFigureOut">
              <a:rPr lang="en-CN" smtClean="0"/>
              <a:t>7/29/23</a:t>
            </a:fld>
            <a:endParaRPr lang="en-CN"/>
          </a:p>
        </p:txBody>
      </p:sp>
      <p:sp>
        <p:nvSpPr>
          <p:cNvPr id="4" name="Footer Placeholder 3">
            <a:extLst>
              <a:ext uri="{FF2B5EF4-FFF2-40B4-BE49-F238E27FC236}">
                <a16:creationId xmlns:a16="http://schemas.microsoft.com/office/drawing/2014/main" id="{6A3B080E-5974-D7B3-4B05-E3714737948E}"/>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97B29EF1-4B11-C6B5-C689-413A432176C1}"/>
              </a:ext>
            </a:extLst>
          </p:cNvPr>
          <p:cNvSpPr>
            <a:spLocks noGrp="1"/>
          </p:cNvSpPr>
          <p:nvPr>
            <p:ph type="sldNum" sz="quarter" idx="12"/>
          </p:nvPr>
        </p:nvSpPr>
        <p:spPr/>
        <p:txBody>
          <a:bodyPr/>
          <a:lstStyle/>
          <a:p>
            <a:fld id="{8935795F-1AE7-FB45-8FA2-2E9F971CA0BD}" type="slidenum">
              <a:rPr lang="en-CN" smtClean="0"/>
              <a:t>‹#›</a:t>
            </a:fld>
            <a:endParaRPr lang="en-CN"/>
          </a:p>
        </p:txBody>
      </p:sp>
    </p:spTree>
    <p:extLst>
      <p:ext uri="{BB962C8B-B14F-4D97-AF65-F5344CB8AC3E}">
        <p14:creationId xmlns:p14="http://schemas.microsoft.com/office/powerpoint/2010/main" val="413029376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224AE-EA7D-CC4A-90BE-4DB50CCA3E89}"/>
              </a:ext>
            </a:extLst>
          </p:cNvPr>
          <p:cNvSpPr>
            <a:spLocks noGrp="1"/>
          </p:cNvSpPr>
          <p:nvPr>
            <p:ph type="dt" sz="half" idx="10"/>
          </p:nvPr>
        </p:nvSpPr>
        <p:spPr/>
        <p:txBody>
          <a:bodyPr/>
          <a:lstStyle/>
          <a:p>
            <a:fld id="{CBAE4A96-4F35-8D44-AC4A-9CF9A78FF67F}" type="datetimeFigureOut">
              <a:rPr lang="en-CN" smtClean="0"/>
              <a:t>7/29/23</a:t>
            </a:fld>
            <a:endParaRPr lang="en-CN"/>
          </a:p>
        </p:txBody>
      </p:sp>
      <p:sp>
        <p:nvSpPr>
          <p:cNvPr id="3" name="Footer Placeholder 2">
            <a:extLst>
              <a:ext uri="{FF2B5EF4-FFF2-40B4-BE49-F238E27FC236}">
                <a16:creationId xmlns:a16="http://schemas.microsoft.com/office/drawing/2014/main" id="{F7E28DC6-CC64-28C2-3698-2BA2D729DDE9}"/>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D83F6F59-6D52-C061-E45D-51F1F30C8F77}"/>
              </a:ext>
            </a:extLst>
          </p:cNvPr>
          <p:cNvSpPr>
            <a:spLocks noGrp="1"/>
          </p:cNvSpPr>
          <p:nvPr>
            <p:ph type="sldNum" sz="quarter" idx="12"/>
          </p:nvPr>
        </p:nvSpPr>
        <p:spPr/>
        <p:txBody>
          <a:bodyPr/>
          <a:lstStyle/>
          <a:p>
            <a:fld id="{8935795F-1AE7-FB45-8FA2-2E9F971CA0BD}" type="slidenum">
              <a:rPr lang="en-CN" smtClean="0"/>
              <a:t>‹#›</a:t>
            </a:fld>
            <a:endParaRPr lang="en-CN"/>
          </a:p>
        </p:txBody>
      </p:sp>
    </p:spTree>
    <p:extLst>
      <p:ext uri="{BB962C8B-B14F-4D97-AF65-F5344CB8AC3E}">
        <p14:creationId xmlns:p14="http://schemas.microsoft.com/office/powerpoint/2010/main" val="134483007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D6661-48C2-C6C4-1286-1DCD339B4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183320E1-A062-E090-0556-4A88B89843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A218C8BB-E7C1-91CE-F5BA-8176A2D17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1CB58-05A1-1A72-FA9D-69A81EAE3E1E}"/>
              </a:ext>
            </a:extLst>
          </p:cNvPr>
          <p:cNvSpPr>
            <a:spLocks noGrp="1"/>
          </p:cNvSpPr>
          <p:nvPr>
            <p:ph type="dt" sz="half" idx="10"/>
          </p:nvPr>
        </p:nvSpPr>
        <p:spPr/>
        <p:txBody>
          <a:bodyPr/>
          <a:lstStyle/>
          <a:p>
            <a:fld id="{CBAE4A96-4F35-8D44-AC4A-9CF9A78FF67F}" type="datetimeFigureOut">
              <a:rPr lang="en-CN" smtClean="0"/>
              <a:t>7/29/23</a:t>
            </a:fld>
            <a:endParaRPr lang="en-CN"/>
          </a:p>
        </p:txBody>
      </p:sp>
      <p:sp>
        <p:nvSpPr>
          <p:cNvPr id="6" name="Footer Placeholder 5">
            <a:extLst>
              <a:ext uri="{FF2B5EF4-FFF2-40B4-BE49-F238E27FC236}">
                <a16:creationId xmlns:a16="http://schemas.microsoft.com/office/drawing/2014/main" id="{DD8DC786-7526-BBEE-2D1D-ABC998B4E68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287522C-1980-0349-5DB4-D101380BB01F}"/>
              </a:ext>
            </a:extLst>
          </p:cNvPr>
          <p:cNvSpPr>
            <a:spLocks noGrp="1"/>
          </p:cNvSpPr>
          <p:nvPr>
            <p:ph type="sldNum" sz="quarter" idx="12"/>
          </p:nvPr>
        </p:nvSpPr>
        <p:spPr/>
        <p:txBody>
          <a:bodyPr/>
          <a:lstStyle/>
          <a:p>
            <a:fld id="{8935795F-1AE7-FB45-8FA2-2E9F971CA0BD}" type="slidenum">
              <a:rPr lang="en-CN" smtClean="0"/>
              <a:t>‹#›</a:t>
            </a:fld>
            <a:endParaRPr lang="en-CN"/>
          </a:p>
        </p:txBody>
      </p:sp>
    </p:spTree>
    <p:extLst>
      <p:ext uri="{BB962C8B-B14F-4D97-AF65-F5344CB8AC3E}">
        <p14:creationId xmlns:p14="http://schemas.microsoft.com/office/powerpoint/2010/main" val="67820107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DAE1-586E-0457-2CDE-64E379759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2CC4286E-4256-E3AF-74B7-1392FCB96B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409B84EE-8DA9-7508-ECAD-4C960298E0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2CF3BA-25CD-D0BA-38D3-B54000DFDBB5}"/>
              </a:ext>
            </a:extLst>
          </p:cNvPr>
          <p:cNvSpPr>
            <a:spLocks noGrp="1"/>
          </p:cNvSpPr>
          <p:nvPr>
            <p:ph type="dt" sz="half" idx="10"/>
          </p:nvPr>
        </p:nvSpPr>
        <p:spPr/>
        <p:txBody>
          <a:bodyPr/>
          <a:lstStyle/>
          <a:p>
            <a:fld id="{CBAE4A96-4F35-8D44-AC4A-9CF9A78FF67F}" type="datetimeFigureOut">
              <a:rPr lang="en-CN" smtClean="0"/>
              <a:t>7/29/23</a:t>
            </a:fld>
            <a:endParaRPr lang="en-CN"/>
          </a:p>
        </p:txBody>
      </p:sp>
      <p:sp>
        <p:nvSpPr>
          <p:cNvPr id="6" name="Footer Placeholder 5">
            <a:extLst>
              <a:ext uri="{FF2B5EF4-FFF2-40B4-BE49-F238E27FC236}">
                <a16:creationId xmlns:a16="http://schemas.microsoft.com/office/drawing/2014/main" id="{ABFFED59-63C8-23CC-38FA-60399216B753}"/>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F4CB809D-8A93-FA63-5744-64F0ACDA2278}"/>
              </a:ext>
            </a:extLst>
          </p:cNvPr>
          <p:cNvSpPr>
            <a:spLocks noGrp="1"/>
          </p:cNvSpPr>
          <p:nvPr>
            <p:ph type="sldNum" sz="quarter" idx="12"/>
          </p:nvPr>
        </p:nvSpPr>
        <p:spPr/>
        <p:txBody>
          <a:bodyPr/>
          <a:lstStyle/>
          <a:p>
            <a:fld id="{8935795F-1AE7-FB45-8FA2-2E9F971CA0BD}" type="slidenum">
              <a:rPr lang="en-CN" smtClean="0"/>
              <a:t>‹#›</a:t>
            </a:fld>
            <a:endParaRPr lang="en-CN"/>
          </a:p>
        </p:txBody>
      </p:sp>
    </p:spTree>
    <p:extLst>
      <p:ext uri="{BB962C8B-B14F-4D97-AF65-F5344CB8AC3E}">
        <p14:creationId xmlns:p14="http://schemas.microsoft.com/office/powerpoint/2010/main" val="309029236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8CF86-8FE9-67AA-A565-E306DA77B19F}"/>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1986C7C0-7D8C-AF93-0F5B-4564170266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E396AC-0DD6-090E-0205-3228DFC02E03}"/>
              </a:ext>
            </a:extLst>
          </p:cNvPr>
          <p:cNvSpPr>
            <a:spLocks noGrp="1"/>
          </p:cNvSpPr>
          <p:nvPr>
            <p:ph type="dt" sz="half" idx="10"/>
          </p:nvPr>
        </p:nvSpPr>
        <p:spPr/>
        <p:txBody>
          <a:bodyPr/>
          <a:lstStyle/>
          <a:p>
            <a:fld id="{CBAE4A96-4F35-8D44-AC4A-9CF9A78FF67F}" type="datetimeFigureOut">
              <a:rPr lang="en-CN" smtClean="0"/>
              <a:t>7/29/23</a:t>
            </a:fld>
            <a:endParaRPr lang="en-CN"/>
          </a:p>
        </p:txBody>
      </p:sp>
      <p:sp>
        <p:nvSpPr>
          <p:cNvPr id="5" name="Footer Placeholder 4">
            <a:extLst>
              <a:ext uri="{FF2B5EF4-FFF2-40B4-BE49-F238E27FC236}">
                <a16:creationId xmlns:a16="http://schemas.microsoft.com/office/drawing/2014/main" id="{FD2E3209-95E3-F999-8C34-7EA47E36141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6133E90-2CB0-1F73-CC0C-984EB6EBEE08}"/>
              </a:ext>
            </a:extLst>
          </p:cNvPr>
          <p:cNvSpPr>
            <a:spLocks noGrp="1"/>
          </p:cNvSpPr>
          <p:nvPr>
            <p:ph type="sldNum" sz="quarter" idx="12"/>
          </p:nvPr>
        </p:nvSpPr>
        <p:spPr/>
        <p:txBody>
          <a:bodyPr/>
          <a:lstStyle/>
          <a:p>
            <a:fld id="{8935795F-1AE7-FB45-8FA2-2E9F971CA0BD}" type="slidenum">
              <a:rPr lang="en-CN" smtClean="0"/>
              <a:t>‹#›</a:t>
            </a:fld>
            <a:endParaRPr lang="en-CN"/>
          </a:p>
        </p:txBody>
      </p:sp>
    </p:spTree>
    <p:extLst>
      <p:ext uri="{BB962C8B-B14F-4D97-AF65-F5344CB8AC3E}">
        <p14:creationId xmlns:p14="http://schemas.microsoft.com/office/powerpoint/2010/main" val="297369464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8BB608-FAC7-D893-FBB0-DAFB5BBEDD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A27AEABE-57BF-1422-A71A-5F611C4D71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C8E0AD8-1733-AB82-5B32-58A5F04B8EB2}"/>
              </a:ext>
            </a:extLst>
          </p:cNvPr>
          <p:cNvSpPr>
            <a:spLocks noGrp="1"/>
          </p:cNvSpPr>
          <p:nvPr>
            <p:ph type="dt" sz="half" idx="10"/>
          </p:nvPr>
        </p:nvSpPr>
        <p:spPr/>
        <p:txBody>
          <a:bodyPr/>
          <a:lstStyle/>
          <a:p>
            <a:fld id="{CBAE4A96-4F35-8D44-AC4A-9CF9A78FF67F}" type="datetimeFigureOut">
              <a:rPr lang="en-CN" smtClean="0"/>
              <a:t>7/29/23</a:t>
            </a:fld>
            <a:endParaRPr lang="en-CN"/>
          </a:p>
        </p:txBody>
      </p:sp>
      <p:sp>
        <p:nvSpPr>
          <p:cNvPr id="5" name="Footer Placeholder 4">
            <a:extLst>
              <a:ext uri="{FF2B5EF4-FFF2-40B4-BE49-F238E27FC236}">
                <a16:creationId xmlns:a16="http://schemas.microsoft.com/office/drawing/2014/main" id="{5677917F-0A71-66B8-0B43-57EA9F650E2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8BA3A5B-DDA4-C1BA-5BC7-553E7D1AE90B}"/>
              </a:ext>
            </a:extLst>
          </p:cNvPr>
          <p:cNvSpPr>
            <a:spLocks noGrp="1"/>
          </p:cNvSpPr>
          <p:nvPr>
            <p:ph type="sldNum" sz="quarter" idx="12"/>
          </p:nvPr>
        </p:nvSpPr>
        <p:spPr/>
        <p:txBody>
          <a:bodyPr/>
          <a:lstStyle/>
          <a:p>
            <a:fld id="{8935795F-1AE7-FB45-8FA2-2E9F971CA0BD}" type="slidenum">
              <a:rPr lang="en-CN" smtClean="0"/>
              <a:t>‹#›</a:t>
            </a:fld>
            <a:endParaRPr lang="en-CN"/>
          </a:p>
        </p:txBody>
      </p:sp>
    </p:spTree>
    <p:extLst>
      <p:ext uri="{BB962C8B-B14F-4D97-AF65-F5344CB8AC3E}">
        <p14:creationId xmlns:p14="http://schemas.microsoft.com/office/powerpoint/2010/main" val="306633357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620D-A7E0-5444-A7CB-719AF579ED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FAD455-379D-0540-981D-E4743D347F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191219-66F5-994B-B6E7-8586EDBE9838}"/>
              </a:ext>
            </a:extLst>
          </p:cNvPr>
          <p:cNvSpPr>
            <a:spLocks noGrp="1"/>
          </p:cNvSpPr>
          <p:nvPr>
            <p:ph type="dt" sz="half" idx="10"/>
          </p:nvPr>
        </p:nvSpPr>
        <p:spPr/>
        <p:txBody>
          <a:bodyPr/>
          <a:lstStyle/>
          <a:p>
            <a:fld id="{3753D5C9-2C8C-DE4F-A0AF-A138116C37D6}" type="datetimeFigureOut">
              <a:rPr lang="en-US" smtClean="0"/>
              <a:t>7/29/23</a:t>
            </a:fld>
            <a:endParaRPr lang="en-US"/>
          </a:p>
        </p:txBody>
      </p:sp>
      <p:sp>
        <p:nvSpPr>
          <p:cNvPr id="5" name="Footer Placeholder 4">
            <a:extLst>
              <a:ext uri="{FF2B5EF4-FFF2-40B4-BE49-F238E27FC236}">
                <a16:creationId xmlns:a16="http://schemas.microsoft.com/office/drawing/2014/main" id="{94746187-5B3B-EA42-BF9A-460A19D73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3D707-4AEB-4448-B11B-848E49463537}"/>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3433920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610685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0842-9B20-D347-957C-359376B456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EA3C4C-D024-D044-9D4A-C89789C919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50148-9783-B04A-913E-520C8DC4B773}"/>
              </a:ext>
            </a:extLst>
          </p:cNvPr>
          <p:cNvSpPr>
            <a:spLocks noGrp="1"/>
          </p:cNvSpPr>
          <p:nvPr>
            <p:ph type="dt" sz="half" idx="10"/>
          </p:nvPr>
        </p:nvSpPr>
        <p:spPr/>
        <p:txBody>
          <a:bodyPr/>
          <a:lstStyle/>
          <a:p>
            <a:fld id="{3753D5C9-2C8C-DE4F-A0AF-A138116C37D6}" type="datetimeFigureOut">
              <a:rPr lang="en-US" smtClean="0"/>
              <a:t>7/29/23</a:t>
            </a:fld>
            <a:endParaRPr lang="en-US"/>
          </a:p>
        </p:txBody>
      </p:sp>
      <p:sp>
        <p:nvSpPr>
          <p:cNvPr id="5" name="Footer Placeholder 4">
            <a:extLst>
              <a:ext uri="{FF2B5EF4-FFF2-40B4-BE49-F238E27FC236}">
                <a16:creationId xmlns:a16="http://schemas.microsoft.com/office/drawing/2014/main" id="{2F3AFE72-127E-0A44-BC9E-61F1B20860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1B7B0-8F9B-534C-912A-FFC6000B469B}"/>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321240963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79BCF-6D3F-D04A-973D-C47D57CCA8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887F11-66C0-E64A-ABB9-02F19F41F4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4E33B1-194F-AB49-8F52-C45FD1900C58}"/>
              </a:ext>
            </a:extLst>
          </p:cNvPr>
          <p:cNvSpPr>
            <a:spLocks noGrp="1"/>
          </p:cNvSpPr>
          <p:nvPr>
            <p:ph type="dt" sz="half" idx="10"/>
          </p:nvPr>
        </p:nvSpPr>
        <p:spPr/>
        <p:txBody>
          <a:bodyPr/>
          <a:lstStyle/>
          <a:p>
            <a:fld id="{3753D5C9-2C8C-DE4F-A0AF-A138116C37D6}" type="datetimeFigureOut">
              <a:rPr lang="en-US" smtClean="0"/>
              <a:t>7/29/23</a:t>
            </a:fld>
            <a:endParaRPr lang="en-US"/>
          </a:p>
        </p:txBody>
      </p:sp>
      <p:sp>
        <p:nvSpPr>
          <p:cNvPr id="5" name="Footer Placeholder 4">
            <a:extLst>
              <a:ext uri="{FF2B5EF4-FFF2-40B4-BE49-F238E27FC236}">
                <a16:creationId xmlns:a16="http://schemas.microsoft.com/office/drawing/2014/main" id="{0A358413-F22A-EE48-940B-9B53D1552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00610-4E21-F741-9089-884D8010515A}"/>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3861570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D7D2-FA84-C047-B646-118C10BBC4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CA1FD-B30C-2442-A63F-18F84D7E07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457BA1-A1CC-164D-BA14-1FCA0D9344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AAD403-9EB5-B049-BE1E-B49D8B057B5B}"/>
              </a:ext>
            </a:extLst>
          </p:cNvPr>
          <p:cNvSpPr>
            <a:spLocks noGrp="1"/>
          </p:cNvSpPr>
          <p:nvPr>
            <p:ph type="dt" sz="half" idx="10"/>
          </p:nvPr>
        </p:nvSpPr>
        <p:spPr/>
        <p:txBody>
          <a:bodyPr/>
          <a:lstStyle/>
          <a:p>
            <a:fld id="{3753D5C9-2C8C-DE4F-A0AF-A138116C37D6}" type="datetimeFigureOut">
              <a:rPr lang="en-US" smtClean="0"/>
              <a:t>7/29/23</a:t>
            </a:fld>
            <a:endParaRPr lang="en-US"/>
          </a:p>
        </p:txBody>
      </p:sp>
      <p:sp>
        <p:nvSpPr>
          <p:cNvPr id="6" name="Footer Placeholder 5">
            <a:extLst>
              <a:ext uri="{FF2B5EF4-FFF2-40B4-BE49-F238E27FC236}">
                <a16:creationId xmlns:a16="http://schemas.microsoft.com/office/drawing/2014/main" id="{D92AE9AE-AC5E-574E-80A0-424DCD846D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DC662-376B-1142-9D65-CCA0DDFE64CB}"/>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202790952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F080-F13C-4443-83FA-9C5B713AA9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61D451-295C-D442-B0A3-B94313B541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70761B-C3EE-8146-82D2-EE6E6A36A2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826B7D-BF09-C545-AEEA-48ABDE8F5B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CFD565-2608-B14D-8C89-3789F5C502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B7E4F4-63A9-7945-9EB3-267F0C415D21}"/>
              </a:ext>
            </a:extLst>
          </p:cNvPr>
          <p:cNvSpPr>
            <a:spLocks noGrp="1"/>
          </p:cNvSpPr>
          <p:nvPr>
            <p:ph type="dt" sz="half" idx="10"/>
          </p:nvPr>
        </p:nvSpPr>
        <p:spPr/>
        <p:txBody>
          <a:bodyPr/>
          <a:lstStyle/>
          <a:p>
            <a:fld id="{3753D5C9-2C8C-DE4F-A0AF-A138116C37D6}" type="datetimeFigureOut">
              <a:rPr lang="en-US" smtClean="0"/>
              <a:t>7/29/23</a:t>
            </a:fld>
            <a:endParaRPr lang="en-US"/>
          </a:p>
        </p:txBody>
      </p:sp>
      <p:sp>
        <p:nvSpPr>
          <p:cNvPr id="8" name="Footer Placeholder 7">
            <a:extLst>
              <a:ext uri="{FF2B5EF4-FFF2-40B4-BE49-F238E27FC236}">
                <a16:creationId xmlns:a16="http://schemas.microsoft.com/office/drawing/2014/main" id="{F6D811BA-F624-2E45-A91F-3291DC0308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A1B5CB-9EFE-FA45-BEAD-C1FAF587C20C}"/>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86380809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EB05E-ED10-6044-95DF-614D044EE5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0E3502-09C2-FC4A-8801-DE197675C2B5}"/>
              </a:ext>
            </a:extLst>
          </p:cNvPr>
          <p:cNvSpPr>
            <a:spLocks noGrp="1"/>
          </p:cNvSpPr>
          <p:nvPr>
            <p:ph type="dt" sz="half" idx="10"/>
          </p:nvPr>
        </p:nvSpPr>
        <p:spPr/>
        <p:txBody>
          <a:bodyPr/>
          <a:lstStyle/>
          <a:p>
            <a:fld id="{3753D5C9-2C8C-DE4F-A0AF-A138116C37D6}" type="datetimeFigureOut">
              <a:rPr lang="en-US" smtClean="0"/>
              <a:t>7/29/23</a:t>
            </a:fld>
            <a:endParaRPr lang="en-US"/>
          </a:p>
        </p:txBody>
      </p:sp>
      <p:sp>
        <p:nvSpPr>
          <p:cNvPr id="4" name="Footer Placeholder 3">
            <a:extLst>
              <a:ext uri="{FF2B5EF4-FFF2-40B4-BE49-F238E27FC236}">
                <a16:creationId xmlns:a16="http://schemas.microsoft.com/office/drawing/2014/main" id="{828C9958-4E47-9F46-B456-56071D40F5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52ED57-1B66-5349-AD50-CCEB9B86931F}"/>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406957926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B24D69-48A3-994A-82FD-77B98FF4991F}"/>
              </a:ext>
            </a:extLst>
          </p:cNvPr>
          <p:cNvSpPr>
            <a:spLocks noGrp="1"/>
          </p:cNvSpPr>
          <p:nvPr>
            <p:ph type="dt" sz="half" idx="10"/>
          </p:nvPr>
        </p:nvSpPr>
        <p:spPr/>
        <p:txBody>
          <a:bodyPr/>
          <a:lstStyle/>
          <a:p>
            <a:fld id="{3753D5C9-2C8C-DE4F-A0AF-A138116C37D6}" type="datetimeFigureOut">
              <a:rPr lang="en-US" smtClean="0"/>
              <a:t>7/29/23</a:t>
            </a:fld>
            <a:endParaRPr lang="en-US"/>
          </a:p>
        </p:txBody>
      </p:sp>
      <p:sp>
        <p:nvSpPr>
          <p:cNvPr id="3" name="Footer Placeholder 2">
            <a:extLst>
              <a:ext uri="{FF2B5EF4-FFF2-40B4-BE49-F238E27FC236}">
                <a16:creationId xmlns:a16="http://schemas.microsoft.com/office/drawing/2014/main" id="{0BC21CF3-EAE9-6143-8AD8-A331A3DFEE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EDB80B-DC15-054F-8810-105C4E0F98D4}"/>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231875056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538E-5BDF-3F4F-A763-87B7CC300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1FF5DF-E971-7440-8C75-868691D987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F1E819-3D53-4749-A23D-4963AC2EF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AA9490-C6A2-CF4D-9173-3D748AE1AF4F}"/>
              </a:ext>
            </a:extLst>
          </p:cNvPr>
          <p:cNvSpPr>
            <a:spLocks noGrp="1"/>
          </p:cNvSpPr>
          <p:nvPr>
            <p:ph type="dt" sz="half" idx="10"/>
          </p:nvPr>
        </p:nvSpPr>
        <p:spPr/>
        <p:txBody>
          <a:bodyPr/>
          <a:lstStyle/>
          <a:p>
            <a:fld id="{3753D5C9-2C8C-DE4F-A0AF-A138116C37D6}" type="datetimeFigureOut">
              <a:rPr lang="en-US" smtClean="0"/>
              <a:t>7/29/23</a:t>
            </a:fld>
            <a:endParaRPr lang="en-US"/>
          </a:p>
        </p:txBody>
      </p:sp>
      <p:sp>
        <p:nvSpPr>
          <p:cNvPr id="6" name="Footer Placeholder 5">
            <a:extLst>
              <a:ext uri="{FF2B5EF4-FFF2-40B4-BE49-F238E27FC236}">
                <a16:creationId xmlns:a16="http://schemas.microsoft.com/office/drawing/2014/main" id="{EFB5EDD7-7A2F-D14F-A4A3-4E35A33219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E96F0-4AED-BD43-AA87-AA9D538FAA57}"/>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313412947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925A-B7BF-0A4E-8841-31E51E54C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CE6FEE-EA97-C04D-AE57-ED3E91AAF7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919516-F563-9549-BE37-79C903D95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8C73C7-4D9E-E048-881E-B26320E74C65}"/>
              </a:ext>
            </a:extLst>
          </p:cNvPr>
          <p:cNvSpPr>
            <a:spLocks noGrp="1"/>
          </p:cNvSpPr>
          <p:nvPr>
            <p:ph type="dt" sz="half" idx="10"/>
          </p:nvPr>
        </p:nvSpPr>
        <p:spPr/>
        <p:txBody>
          <a:bodyPr/>
          <a:lstStyle/>
          <a:p>
            <a:fld id="{3753D5C9-2C8C-DE4F-A0AF-A138116C37D6}" type="datetimeFigureOut">
              <a:rPr lang="en-US" smtClean="0"/>
              <a:t>7/29/23</a:t>
            </a:fld>
            <a:endParaRPr lang="en-US"/>
          </a:p>
        </p:txBody>
      </p:sp>
      <p:sp>
        <p:nvSpPr>
          <p:cNvPr id="6" name="Footer Placeholder 5">
            <a:extLst>
              <a:ext uri="{FF2B5EF4-FFF2-40B4-BE49-F238E27FC236}">
                <a16:creationId xmlns:a16="http://schemas.microsoft.com/office/drawing/2014/main" id="{CF41726E-3493-E84D-AE57-28FE2B0C8A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0C1966-06B7-2741-84AB-577C6A384449}"/>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235562258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1787-A79C-834A-97F3-808C1140B5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0730D-C387-C34F-A846-B03559EB0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50BC1-C480-964C-BB5B-FD60AE052CE1}"/>
              </a:ext>
            </a:extLst>
          </p:cNvPr>
          <p:cNvSpPr>
            <a:spLocks noGrp="1"/>
          </p:cNvSpPr>
          <p:nvPr>
            <p:ph type="dt" sz="half" idx="10"/>
          </p:nvPr>
        </p:nvSpPr>
        <p:spPr/>
        <p:txBody>
          <a:bodyPr/>
          <a:lstStyle/>
          <a:p>
            <a:fld id="{3753D5C9-2C8C-DE4F-A0AF-A138116C37D6}" type="datetimeFigureOut">
              <a:rPr lang="en-US" smtClean="0"/>
              <a:t>7/29/23</a:t>
            </a:fld>
            <a:endParaRPr lang="en-US"/>
          </a:p>
        </p:txBody>
      </p:sp>
      <p:sp>
        <p:nvSpPr>
          <p:cNvPr id="5" name="Footer Placeholder 4">
            <a:extLst>
              <a:ext uri="{FF2B5EF4-FFF2-40B4-BE49-F238E27FC236}">
                <a16:creationId xmlns:a16="http://schemas.microsoft.com/office/drawing/2014/main" id="{0086DA1F-5BE2-C942-BDF3-1D138BD39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DBEC7-7245-5C42-9CA6-1A47A3454268}"/>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112164057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BCED6E-B8B6-D447-82A0-B0295D5A6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75BFDB-41F0-604A-8004-8736E9777C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510E2D-D69E-2E49-8928-5CB7CAE6FD8A}"/>
              </a:ext>
            </a:extLst>
          </p:cNvPr>
          <p:cNvSpPr>
            <a:spLocks noGrp="1"/>
          </p:cNvSpPr>
          <p:nvPr>
            <p:ph type="dt" sz="half" idx="10"/>
          </p:nvPr>
        </p:nvSpPr>
        <p:spPr/>
        <p:txBody>
          <a:bodyPr/>
          <a:lstStyle/>
          <a:p>
            <a:fld id="{3753D5C9-2C8C-DE4F-A0AF-A138116C37D6}" type="datetimeFigureOut">
              <a:rPr lang="en-US" smtClean="0"/>
              <a:t>7/29/23</a:t>
            </a:fld>
            <a:endParaRPr lang="en-US"/>
          </a:p>
        </p:txBody>
      </p:sp>
      <p:sp>
        <p:nvSpPr>
          <p:cNvPr id="5" name="Footer Placeholder 4">
            <a:extLst>
              <a:ext uri="{FF2B5EF4-FFF2-40B4-BE49-F238E27FC236}">
                <a16:creationId xmlns:a16="http://schemas.microsoft.com/office/drawing/2014/main" id="{522B49A0-B3A4-4B4D-82AA-C9AE43E8F0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FD42C7-97FF-424C-9EC0-A7F045404795}"/>
              </a:ext>
            </a:extLst>
          </p:cNvPr>
          <p:cNvSpPr>
            <a:spLocks noGrp="1"/>
          </p:cNvSpPr>
          <p:nvPr>
            <p:ph type="sldNum" sz="quarter" idx="12"/>
          </p:nvPr>
        </p:nvSpPr>
        <p:spPr/>
        <p:txBody>
          <a:bodyPr/>
          <a:lstStyle/>
          <a:p>
            <a:fld id="{42CE0680-1FEF-CA43-B5B1-DB9E2052A3F1}" type="slidenum">
              <a:rPr lang="en-US" smtClean="0"/>
              <a:t>‹#›</a:t>
            </a:fld>
            <a:endParaRPr lang="en-US"/>
          </a:p>
        </p:txBody>
      </p:sp>
    </p:spTree>
    <p:extLst>
      <p:ext uri="{BB962C8B-B14F-4D97-AF65-F5344CB8AC3E}">
        <p14:creationId xmlns:p14="http://schemas.microsoft.com/office/powerpoint/2010/main" val="27077863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44571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2332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2539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9931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2"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510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5888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08527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513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810-FF58-864D-AB33-72DFF324AACD}"/>
              </a:ext>
            </a:extLst>
          </p:cNvPr>
          <p:cNvSpPr/>
          <p:nvPr userDrawn="1"/>
        </p:nvSpPr>
        <p:spPr>
          <a:xfrm>
            <a:off x="0" y="444500"/>
            <a:ext cx="12192000" cy="7943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2ADDAC4E-3876-5440-8487-4FDEF7F5B344}"/>
              </a:ext>
            </a:extLst>
          </p:cNvPr>
          <p:cNvSpPr>
            <a:spLocks noGrp="1"/>
          </p:cNvSpPr>
          <p:nvPr>
            <p:ph type="title" hasCustomPrompt="1"/>
          </p:nvPr>
        </p:nvSpPr>
        <p:spPr>
          <a:xfrm>
            <a:off x="363255" y="627140"/>
            <a:ext cx="11442922" cy="429116"/>
          </a:xfrm>
          <a:prstGeom prst="rect">
            <a:avLst/>
          </a:prstGeom>
        </p:spPr>
        <p:txBody>
          <a:bodyPr lIns="0" anchor="t"/>
          <a:lstStyle>
            <a:lvl1pPr>
              <a:defRPr sz="24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
        <p:nvSpPr>
          <p:cNvPr id="5" name="Rectangle 4">
            <a:extLst>
              <a:ext uri="{FF2B5EF4-FFF2-40B4-BE49-F238E27FC236}">
                <a16:creationId xmlns:a16="http://schemas.microsoft.com/office/drawing/2014/main" id="{651FE312-AB99-3C42-A1A3-D98C8BDA794A}"/>
              </a:ext>
            </a:extLst>
          </p:cNvPr>
          <p:cNvSpPr/>
          <p:nvPr userDrawn="1"/>
        </p:nvSpPr>
        <p:spPr>
          <a:xfrm>
            <a:off x="0" y="0"/>
            <a:ext cx="12192000" cy="444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6039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6421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8906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4411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181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5"/>
            <a:ext cx="8546502"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5121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66320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2245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78303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9096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1" y="6256741"/>
            <a:ext cx="695452" cy="277477"/>
          </a:xfrm>
          <a:prstGeom prst="rect">
            <a:avLst/>
          </a:prstGeom>
        </p:spPr>
      </p:pic>
    </p:spTree>
    <p:extLst>
      <p:ext uri="{BB962C8B-B14F-4D97-AF65-F5344CB8AC3E}">
        <p14:creationId xmlns:p14="http://schemas.microsoft.com/office/powerpoint/2010/main" val="299306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5" name="Segnaposto contenuto 2"/>
          <p:cNvSpPr>
            <a:spLocks noGrp="1"/>
          </p:cNvSpPr>
          <p:nvPr>
            <p:ph idx="1" hasCustomPrompt="1"/>
          </p:nvPr>
        </p:nvSpPr>
        <p:spPr>
          <a:xfrm>
            <a:off x="4033382" y="940733"/>
            <a:ext cx="7629428" cy="4670916"/>
          </a:xfrm>
          <a:prstGeom prst="rect">
            <a:avLst/>
          </a:prstGeom>
        </p:spPr>
        <p:txBody>
          <a:bodyPr vert="horz" lIns="51323" tIns="25667" rIns="51323" bIns="25667"/>
          <a:lstStyle>
            <a:lvl1pPr marL="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buFont typeface="Courier New" charset="0"/>
              <a:buNone/>
              <a:defRPr sz="14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it-IT" dirty="0"/>
              <a:t>Click to </a:t>
            </a:r>
            <a:r>
              <a:rPr lang="it-IT" dirty="0" err="1"/>
              <a:t>edit</a:t>
            </a:r>
            <a:r>
              <a:rPr lang="it-IT" dirty="0"/>
              <a:t> </a:t>
            </a:r>
            <a:r>
              <a:rPr lang="it-IT" dirty="0" err="1"/>
              <a:t>content</a:t>
            </a:r>
            <a:endParaRPr lang="it-IT" dirty="0"/>
          </a:p>
        </p:txBody>
      </p:sp>
      <p:sp>
        <p:nvSpPr>
          <p:cNvPr id="7" name="Title 1"/>
          <p:cNvSpPr>
            <a:spLocks noGrp="1"/>
          </p:cNvSpPr>
          <p:nvPr>
            <p:ph type="title" hasCustomPrompt="1"/>
          </p:nvPr>
        </p:nvSpPr>
        <p:spPr>
          <a:xfrm>
            <a:off x="691389" y="940733"/>
            <a:ext cx="2916108" cy="1634139"/>
          </a:xfrm>
          <a:prstGeom prst="rect">
            <a:avLst/>
          </a:prstGeom>
        </p:spPr>
        <p:txBody>
          <a:bodyPr lIns="0" anchor="t"/>
          <a:lstStyle>
            <a:lvl1pPr>
              <a:defRPr sz="2400" b="0" i="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1132931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59886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23951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15705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9731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5"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8839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2"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64204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2290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3"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8262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55022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8589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9DE3AE-5301-6A4C-A97D-683704BC7F6C}"/>
              </a:ext>
            </a:extLst>
          </p:cNvPr>
          <p:cNvSpPr>
            <a:spLocks noGrp="1"/>
          </p:cNvSpPr>
          <p:nvPr>
            <p:ph type="pic" sz="quarter" idx="10" hasCustomPrompt="1"/>
          </p:nvPr>
        </p:nvSpPr>
        <p:spPr>
          <a:xfrm>
            <a:off x="0" y="1"/>
            <a:ext cx="8102278" cy="6858000"/>
          </a:xfrm>
          <a:prstGeom prst="rect">
            <a:avLst/>
          </a:prstGeom>
        </p:spPr>
        <p:txBody>
          <a:bodyPr anchor="ctr"/>
          <a:lstStyle>
            <a:lvl1pPr marL="0" indent="0" algn="ctr">
              <a:buFont typeface="Arial" panose="020B0604020202020204" pitchFamily="34" charset="0"/>
              <a:buNone/>
              <a:defRPr sz="1800">
                <a:latin typeface="IBM Plex Sans" panose="020B0503050203000203" pitchFamily="34" charset="0"/>
              </a:defRPr>
            </a:lvl1pPr>
          </a:lstStyle>
          <a:p>
            <a:r>
              <a:rPr lang="en-US" dirty="0"/>
              <a:t>Click icon to insert picture</a:t>
            </a:r>
          </a:p>
        </p:txBody>
      </p:sp>
      <p:sp>
        <p:nvSpPr>
          <p:cNvPr id="2" name="Rectangle 1">
            <a:extLst>
              <a:ext uri="{FF2B5EF4-FFF2-40B4-BE49-F238E27FC236}">
                <a16:creationId xmlns:a16="http://schemas.microsoft.com/office/drawing/2014/main" id="{252822F7-EB6E-5248-B200-EFB52F877C86}"/>
              </a:ext>
            </a:extLst>
          </p:cNvPr>
          <p:cNvSpPr/>
          <p:nvPr userDrawn="1"/>
        </p:nvSpPr>
        <p:spPr>
          <a:xfrm>
            <a:off x="6095470" y="1066800"/>
            <a:ext cx="6096530" cy="45720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hasCustomPrompt="1"/>
          </p:nvPr>
        </p:nvSpPr>
        <p:spPr>
          <a:xfrm>
            <a:off x="6632462" y="3172475"/>
            <a:ext cx="3381791" cy="1135085"/>
          </a:xfrm>
          <a:prstGeom prst="rect">
            <a:avLst/>
          </a:prstGeom>
        </p:spPr>
        <p:txBody>
          <a:bodyPr lIns="0" anchor="t"/>
          <a:lstStyle>
            <a:lvl1pPr>
              <a:defRPr sz="3600" b="0" i="0">
                <a:solidFill>
                  <a:schemeClr val="bg1"/>
                </a:solidFill>
                <a:effectLst/>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DIVIDER</a:t>
            </a:r>
            <a:br>
              <a:rPr lang="en-US" dirty="0"/>
            </a:br>
            <a:r>
              <a:rPr lang="en-US" dirty="0"/>
              <a:t>TITLE STYLE</a:t>
            </a:r>
          </a:p>
        </p:txBody>
      </p:sp>
      <p:sp>
        <p:nvSpPr>
          <p:cNvPr id="9" name="Text Placeholder 8">
            <a:extLst>
              <a:ext uri="{FF2B5EF4-FFF2-40B4-BE49-F238E27FC236}">
                <a16:creationId xmlns:a16="http://schemas.microsoft.com/office/drawing/2014/main" id="{60537EEA-CE9F-5E40-9751-6F612638AB2D}"/>
              </a:ext>
            </a:extLst>
          </p:cNvPr>
          <p:cNvSpPr>
            <a:spLocks noGrp="1"/>
          </p:cNvSpPr>
          <p:nvPr>
            <p:ph type="body" sz="quarter" idx="11" hasCustomPrompt="1"/>
          </p:nvPr>
        </p:nvSpPr>
        <p:spPr>
          <a:xfrm>
            <a:off x="6632992" y="2126089"/>
            <a:ext cx="1690687" cy="850232"/>
          </a:xfrm>
          <a:prstGeom prst="rect">
            <a:avLst/>
          </a:prstGeom>
        </p:spPr>
        <p:txBody>
          <a:bodyPr/>
          <a:lstStyle>
            <a:lvl1pPr marL="0" indent="0">
              <a:buNone/>
              <a:defRPr sz="5400">
                <a:solidFill>
                  <a:schemeClr val="accent6">
                    <a:lumMod val="90000"/>
                  </a:schemeClr>
                </a:solidFill>
                <a:effectLst/>
                <a:latin typeface="IBM Plex Sans" panose="020B0503050203000203" pitchFamily="34" charset="0"/>
              </a:defRPr>
            </a:lvl1pPr>
          </a:lstStyle>
          <a:p>
            <a:pPr lvl="0"/>
            <a:r>
              <a:rPr lang="en-GB" dirty="0"/>
              <a:t>01</a:t>
            </a:r>
            <a:endParaRPr lang="en-US" dirty="0"/>
          </a:p>
        </p:txBody>
      </p:sp>
    </p:spTree>
    <p:extLst>
      <p:ext uri="{BB962C8B-B14F-4D97-AF65-F5344CB8AC3E}">
        <p14:creationId xmlns:p14="http://schemas.microsoft.com/office/powerpoint/2010/main" val="23693604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96583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147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21"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2460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3431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5087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12115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924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8"/>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9796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8"/>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8"/>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47271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5687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pic>
        <p:nvPicPr>
          <p:cNvPr id="4" name="Picture 3" descr="A picture containing building, window, drawing, light&#10;&#10;Description automatically generated">
            <a:extLst>
              <a:ext uri="{FF2B5EF4-FFF2-40B4-BE49-F238E27FC236}">
                <a16:creationId xmlns:a16="http://schemas.microsoft.com/office/drawing/2014/main" id="{7CA5FD38-C65E-4745-A8B2-0E398DDE46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93727" y="2927967"/>
            <a:ext cx="2204545" cy="1002066"/>
          </a:xfrm>
          <a:prstGeom prst="rect">
            <a:avLst/>
          </a:prstGeom>
        </p:spPr>
      </p:pic>
    </p:spTree>
    <p:extLst>
      <p:ext uri="{BB962C8B-B14F-4D97-AF65-F5344CB8AC3E}">
        <p14:creationId xmlns:p14="http://schemas.microsoft.com/office/powerpoint/2010/main" val="25221284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21584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03525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50321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58458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11670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41710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10" y="268225"/>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02791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5469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7263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789" indent="0">
              <a:buNone/>
              <a:defRPr/>
            </a:lvl3pPr>
            <a:lvl4pPr marL="579908" indent="0">
              <a:buNone/>
              <a:defRPr/>
            </a:lvl4pPr>
            <a:lvl5pPr marL="842348"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5016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2" y="6256739"/>
            <a:ext cx="695452" cy="277478"/>
          </a:xfrm>
          <a:prstGeom prst="rect">
            <a:avLst/>
          </a:prstGeom>
        </p:spPr>
      </p:pic>
    </p:spTree>
    <p:extLst>
      <p:ext uri="{BB962C8B-B14F-4D97-AF65-F5344CB8AC3E}">
        <p14:creationId xmlns:p14="http://schemas.microsoft.com/office/powerpoint/2010/main" val="739336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9" y="3083849"/>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3628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2" y="6256740"/>
            <a:ext cx="695452" cy="277478"/>
          </a:xfrm>
          <a:prstGeom prst="rect">
            <a:avLst/>
          </a:prstGeom>
        </p:spPr>
      </p:pic>
    </p:spTree>
    <p:extLst>
      <p:ext uri="{BB962C8B-B14F-4D97-AF65-F5344CB8AC3E}">
        <p14:creationId xmlns:p14="http://schemas.microsoft.com/office/powerpoint/2010/main" val="1343406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8341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796" indent="0">
              <a:buNone/>
              <a:defRPr/>
            </a:lvl3pPr>
            <a:lvl4pPr marL="579923" indent="0">
              <a:buNone/>
              <a:defRPr/>
            </a:lvl4pPr>
            <a:lvl5pPr marL="842369"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3150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58601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9"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57341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5" y="121920"/>
            <a:ext cx="11704229" cy="5872480"/>
          </a:xfrm>
        </p:spPr>
        <p:txBody>
          <a:bodyPr/>
          <a:lstStyle>
            <a:lvl1pPr>
              <a:defRPr sz="12799"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13559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1"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1068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0085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2" y="1658112"/>
            <a:ext cx="549850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4290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9986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95974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16247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67452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76923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20"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12285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55660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7037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83733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60671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8"/>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8"/>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1917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3" indent="0">
              <a:buNone/>
              <a:defRPr/>
            </a:lvl3pPr>
            <a:lvl4pPr marL="579937" indent="0">
              <a:buNone/>
              <a:defRPr/>
            </a:lvl4pPr>
            <a:lvl5pPr marL="842389"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95865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8"/>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2" y="3426888"/>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4605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8309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74496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50068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38508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7705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63009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5"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71760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5"/>
            <a:ext cx="8546502"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11140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428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6.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theme" Target="../theme/theme10.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theme" Target="../theme/theme5.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theme" Target="../theme/theme6.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10" Type="http://schemas.openxmlformats.org/officeDocument/2006/relationships/image" Target="../media/image2.png"/><Relationship Id="rId4" Type="http://schemas.openxmlformats.org/officeDocument/2006/relationships/slideLayout" Target="../slideLayouts/slideLayout188.xml"/><Relationship Id="rId9"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 Id="rId9" Type="http://schemas.openxmlformats.org/officeDocument/2006/relationships/image" Target="../media/image1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theme" Target="../theme/theme9.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CCD031-269F-024B-AB8D-BCDF951314E4}"/>
              </a:ext>
            </a:extLst>
          </p:cNvPr>
          <p:cNvSpPr/>
          <p:nvPr userDrawn="1"/>
        </p:nvSpPr>
        <p:spPr>
          <a:xfrm>
            <a:off x="-1238491" y="656169"/>
            <a:ext cx="277792" cy="277792"/>
          </a:xfrm>
          <a:prstGeom prst="rect">
            <a:avLst/>
          </a:prstGeom>
          <a:solidFill>
            <a:srgbClr val="E42A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5F6DA58-B2AE-2945-A06E-BB0942FE897B}"/>
              </a:ext>
            </a:extLst>
          </p:cNvPr>
          <p:cNvSpPr/>
          <p:nvPr userDrawn="1"/>
        </p:nvSpPr>
        <p:spPr>
          <a:xfrm>
            <a:off x="-902825" y="656169"/>
            <a:ext cx="277792" cy="277792"/>
          </a:xfrm>
          <a:prstGeom prst="rect">
            <a:avLst/>
          </a:prstGeom>
          <a:solidFill>
            <a:srgbClr val="EE4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7C21998-62A1-474D-8ADC-739CB37ED7F8}"/>
              </a:ext>
            </a:extLst>
          </p:cNvPr>
          <p:cNvSpPr/>
          <p:nvPr userDrawn="1"/>
        </p:nvSpPr>
        <p:spPr>
          <a:xfrm>
            <a:off x="-561373" y="656169"/>
            <a:ext cx="277792" cy="27779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01C1E4D-60CD-274B-B518-3C9878DE859F}"/>
              </a:ext>
            </a:extLst>
          </p:cNvPr>
          <p:cNvSpPr/>
          <p:nvPr userDrawn="1"/>
        </p:nvSpPr>
        <p:spPr>
          <a:xfrm>
            <a:off x="-1238491" y="1014984"/>
            <a:ext cx="277792" cy="27779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B535FE7-E8D6-DF4D-B582-7F43427A714B}"/>
              </a:ext>
            </a:extLst>
          </p:cNvPr>
          <p:cNvSpPr/>
          <p:nvPr userDrawn="1"/>
        </p:nvSpPr>
        <p:spPr>
          <a:xfrm>
            <a:off x="-902825" y="1014984"/>
            <a:ext cx="277792" cy="27779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55148CC-752D-4742-80B4-E718FB095068}"/>
              </a:ext>
            </a:extLst>
          </p:cNvPr>
          <p:cNvSpPr/>
          <p:nvPr userDrawn="1"/>
        </p:nvSpPr>
        <p:spPr>
          <a:xfrm>
            <a:off x="-561373" y="1014984"/>
            <a:ext cx="277792" cy="27779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 Same-side Corner of Rectangle 7">
            <a:extLst>
              <a:ext uri="{FF2B5EF4-FFF2-40B4-BE49-F238E27FC236}">
                <a16:creationId xmlns:a16="http://schemas.microsoft.com/office/drawing/2014/main" id="{4E790A89-DC7E-2449-BA68-9A166111876E}"/>
              </a:ext>
            </a:extLst>
          </p:cNvPr>
          <p:cNvSpPr/>
          <p:nvPr userDrawn="1"/>
        </p:nvSpPr>
        <p:spPr>
          <a:xfrm rot="5400000">
            <a:off x="178761" y="6262321"/>
            <a:ext cx="337753" cy="695276"/>
          </a:xfrm>
          <a:prstGeom prst="round2SameRect">
            <a:avLst>
              <a:gd name="adj1" fmla="val 50000"/>
              <a:gd name="adj2" fmla="val 0"/>
            </a:avLst>
          </a:prstGeom>
          <a:solidFill>
            <a:srgbClr val="E42A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EE2CE183-16CF-8343-B24C-EAF6F79E1DB5}"/>
              </a:ext>
            </a:extLst>
          </p:cNvPr>
          <p:cNvSpPr txBox="1">
            <a:spLocks/>
          </p:cNvSpPr>
          <p:nvPr userDrawn="1"/>
        </p:nvSpPr>
        <p:spPr>
          <a:xfrm>
            <a:off x="159026" y="6441082"/>
            <a:ext cx="536250" cy="365125"/>
          </a:xfrm>
          <a:prstGeom prst="rect">
            <a:avLst/>
          </a:prstGeom>
        </p:spPr>
        <p:txBody>
          <a:bodyPr vert="horz" lIns="90000" tIns="45720" rIns="91440" bIns="45720" rtlCol="0" anchor="ctr"/>
          <a:lstStyle>
            <a:defPPr>
              <a:defRPr lang="en-US"/>
            </a:defPPr>
            <a:lvl1pPr marL="0" algn="l"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CAB7D1-9C8D-9B4A-9550-561F0B9D52A2}" type="slidenum">
              <a:rPr lang="en-US" sz="900" b="0" smtClean="0">
                <a:solidFill>
                  <a:schemeClr val="bg1"/>
                </a:solidFill>
                <a:latin typeface="IBM Plex Sans" panose="020B0503050203000203" pitchFamily="34" charset="0"/>
              </a:rPr>
              <a:pPr/>
              <a:t>‹#›</a:t>
            </a:fld>
            <a:endParaRPr lang="en-US" sz="900" b="0" dirty="0">
              <a:solidFill>
                <a:schemeClr val="bg1"/>
              </a:solidFill>
              <a:latin typeface="IBM Plex Sans" panose="020B0503050203000203" pitchFamily="34" charset="0"/>
            </a:endParaRPr>
          </a:p>
        </p:txBody>
      </p:sp>
      <p:sp>
        <p:nvSpPr>
          <p:cNvPr id="10" name="TextBox 9">
            <a:extLst>
              <a:ext uri="{FF2B5EF4-FFF2-40B4-BE49-F238E27FC236}">
                <a16:creationId xmlns:a16="http://schemas.microsoft.com/office/drawing/2014/main" id="{FCAFCC77-54B1-3D44-987D-ADCE1E621CA6}"/>
              </a:ext>
            </a:extLst>
          </p:cNvPr>
          <p:cNvSpPr txBox="1"/>
          <p:nvPr userDrawn="1"/>
        </p:nvSpPr>
        <p:spPr>
          <a:xfrm>
            <a:off x="819536" y="6522793"/>
            <a:ext cx="1821619" cy="230832"/>
          </a:xfrm>
          <a:prstGeom prst="rect">
            <a:avLst/>
          </a:prstGeom>
          <a:noFill/>
        </p:spPr>
        <p:txBody>
          <a:bodyPr wrap="square" lIns="0" rtlCol="0" anchor="ctr">
            <a:spAutoFit/>
          </a:bodyPr>
          <a:lstStyle/>
          <a:p>
            <a:pPr algn="l"/>
            <a:r>
              <a:rPr lang="de-DE" sz="900" dirty="0">
                <a:solidFill>
                  <a:schemeClr val="tx1">
                    <a:lumMod val="50000"/>
                    <a:lumOff val="50000"/>
                  </a:schemeClr>
                </a:solidFill>
                <a:latin typeface="IBM Plex Sans" panose="020B0503050203000203" pitchFamily="34" charset="0"/>
              </a:rPr>
              <a:t>|   © </a:t>
            </a:r>
            <a:r>
              <a:rPr lang="en-US" sz="900" dirty="0">
                <a:solidFill>
                  <a:schemeClr val="tx1">
                    <a:lumMod val="50000"/>
                    <a:lumOff val="50000"/>
                  </a:schemeClr>
                </a:solidFill>
                <a:latin typeface="IBM Plex Sans" panose="020B0503050203000203" pitchFamily="34" charset="0"/>
              </a:rPr>
              <a:t>IBM Confidential 2023</a:t>
            </a:r>
            <a:endParaRPr lang="en-US" sz="900" b="1" dirty="0">
              <a:solidFill>
                <a:schemeClr val="tx1">
                  <a:lumMod val="50000"/>
                  <a:lumOff val="50000"/>
                </a:schemeClr>
              </a:solidFill>
              <a:latin typeface="IBM Plex Sans" panose="020B0503050203000203" pitchFamily="34" charset="0"/>
            </a:endParaRPr>
          </a:p>
        </p:txBody>
      </p:sp>
      <p:pic>
        <p:nvPicPr>
          <p:cNvPr id="11" name="Picture 10">
            <a:extLst>
              <a:ext uri="{FF2B5EF4-FFF2-40B4-BE49-F238E27FC236}">
                <a16:creationId xmlns:a16="http://schemas.microsoft.com/office/drawing/2014/main" id="{5FA931C3-E307-4A41-8B61-1B6B064351AD}"/>
              </a:ext>
            </a:extLst>
          </p:cNvPr>
          <p:cNvPicPr>
            <a:picLocks noChangeAspect="1"/>
          </p:cNvPicPr>
          <p:nvPr userDrawn="1"/>
        </p:nvPicPr>
        <p:blipFill>
          <a:blip r:embed="rId8"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1025" y="121813"/>
            <a:ext cx="523857" cy="238117"/>
          </a:xfrm>
          <a:prstGeom prst="rect">
            <a:avLst/>
          </a:prstGeom>
        </p:spPr>
      </p:pic>
      <p:cxnSp>
        <p:nvCxnSpPr>
          <p:cNvPr id="14" name="Straight Connector 13">
            <a:extLst>
              <a:ext uri="{FF2B5EF4-FFF2-40B4-BE49-F238E27FC236}">
                <a16:creationId xmlns:a16="http://schemas.microsoft.com/office/drawing/2014/main" id="{9F16E3C8-67CD-4A4D-B38B-B531D7BC85D8}"/>
              </a:ext>
            </a:extLst>
          </p:cNvPr>
          <p:cNvCxnSpPr>
            <a:cxnSpLocks/>
          </p:cNvCxnSpPr>
          <p:nvPr userDrawn="1"/>
        </p:nvCxnSpPr>
        <p:spPr>
          <a:xfrm>
            <a:off x="11228502" y="128437"/>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UOB - Right By You">
            <a:extLst>
              <a:ext uri="{FF2B5EF4-FFF2-40B4-BE49-F238E27FC236}">
                <a16:creationId xmlns:a16="http://schemas.microsoft.com/office/drawing/2014/main" id="{A2BEEE82-33A0-60B6-CF8B-6A3EA78ED932}"/>
              </a:ext>
            </a:extLst>
          </p:cNvPr>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11312122" y="64590"/>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582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59" r:id="rId4"/>
    <p:sldLayoutId id="2147483672" r:id="rId5"/>
    <p:sldLayoutId id="214748366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FFB82-F8C3-E54F-9C76-BA0F441392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C126D9-BB11-454F-9A81-49B2EEBFC2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E65C5-CC52-AC40-9650-3C974D3DB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3D5C9-2C8C-DE4F-A0AF-A138116C37D6}" type="datetimeFigureOut">
              <a:rPr lang="en-US" smtClean="0"/>
              <a:t>7/29/23</a:t>
            </a:fld>
            <a:endParaRPr lang="en-US"/>
          </a:p>
        </p:txBody>
      </p:sp>
      <p:sp>
        <p:nvSpPr>
          <p:cNvPr id="5" name="Footer Placeholder 4">
            <a:extLst>
              <a:ext uri="{FF2B5EF4-FFF2-40B4-BE49-F238E27FC236}">
                <a16:creationId xmlns:a16="http://schemas.microsoft.com/office/drawing/2014/main" id="{6EDEE203-60DA-5242-9344-DF4FCDF547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9E87A3-0B35-3245-9E89-51524E883D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E0680-1FEF-CA43-B5B1-DB9E2052A3F1}" type="slidenum">
              <a:rPr lang="en-US" smtClean="0"/>
              <a:t>‹#›</a:t>
            </a:fld>
            <a:endParaRPr lang="en-US"/>
          </a:p>
        </p:txBody>
      </p:sp>
    </p:spTree>
    <p:extLst>
      <p:ext uri="{BB962C8B-B14F-4D97-AF65-F5344CB8AC3E}">
        <p14:creationId xmlns:p14="http://schemas.microsoft.com/office/powerpoint/2010/main" val="2153577225"/>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0" y="6383870"/>
            <a:ext cx="5486313" cy="222249"/>
          </a:xfrm>
          <a:prstGeom prst="rect">
            <a:avLst/>
          </a:prstGeom>
        </p:spPr>
        <p:txBody>
          <a:bodyPr vert="horz" lIns="0" tIns="0" rIns="0" bIns="0" rtlCol="0" anchor="ctr"/>
          <a:lstStyle>
            <a:lvl1pPr marL="0" marR="0" indent="0" algn="l" defTabSz="914597"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3" y="6383870"/>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53497616"/>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9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90"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82"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76"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88" indent="-231633"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77" indent="-231633"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57" indent="-231633"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77" indent="-231633"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491" indent="-172882" algn="l" rtl="0" eaLnBrk="1" fontAlgn="base" hangingPunct="1">
        <a:spcBef>
          <a:spcPct val="20000"/>
        </a:spcBef>
        <a:spcAft>
          <a:spcPct val="0"/>
        </a:spcAft>
        <a:buClr>
          <a:schemeClr val="bg1"/>
        </a:buClr>
        <a:buChar char="»"/>
        <a:defRPr sz="1692">
          <a:solidFill>
            <a:schemeClr val="bg1"/>
          </a:solidFill>
          <a:latin typeface="Arial" charset="0"/>
        </a:defRPr>
      </a:lvl6pPr>
      <a:lvl7pPr marL="2594887" indent="-172882" algn="l" rtl="0" eaLnBrk="1" fontAlgn="base" hangingPunct="1">
        <a:spcBef>
          <a:spcPct val="20000"/>
        </a:spcBef>
        <a:spcAft>
          <a:spcPct val="0"/>
        </a:spcAft>
        <a:buClr>
          <a:schemeClr val="bg1"/>
        </a:buClr>
        <a:buChar char="»"/>
        <a:defRPr sz="1692">
          <a:solidFill>
            <a:schemeClr val="bg1"/>
          </a:solidFill>
          <a:latin typeface="Arial" charset="0"/>
        </a:defRPr>
      </a:lvl7pPr>
      <a:lvl8pPr marL="3078279" indent="-172882" algn="l" rtl="0" eaLnBrk="1" fontAlgn="base" hangingPunct="1">
        <a:spcBef>
          <a:spcPct val="20000"/>
        </a:spcBef>
        <a:spcAft>
          <a:spcPct val="0"/>
        </a:spcAft>
        <a:buClr>
          <a:schemeClr val="bg1"/>
        </a:buClr>
        <a:buChar char="»"/>
        <a:defRPr sz="1692">
          <a:solidFill>
            <a:schemeClr val="bg1"/>
          </a:solidFill>
          <a:latin typeface="Arial" charset="0"/>
        </a:defRPr>
      </a:lvl8pPr>
      <a:lvl9pPr marL="3561676" indent="-172882"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90" rtl="0" eaLnBrk="1" latinLnBrk="0" hangingPunct="1">
        <a:defRPr sz="1904" kern="1200">
          <a:solidFill>
            <a:schemeClr val="tx1"/>
          </a:solidFill>
          <a:latin typeface="+mn-lt"/>
          <a:ea typeface="+mn-ea"/>
          <a:cs typeface="+mn-cs"/>
        </a:defRPr>
      </a:lvl1pPr>
      <a:lvl2pPr marL="483392" algn="l" defTabSz="966790" rtl="0" eaLnBrk="1" latinLnBrk="0" hangingPunct="1">
        <a:defRPr sz="1904" kern="1200">
          <a:solidFill>
            <a:schemeClr val="tx1"/>
          </a:solidFill>
          <a:latin typeface="+mn-lt"/>
          <a:ea typeface="+mn-ea"/>
          <a:cs typeface="+mn-cs"/>
        </a:defRPr>
      </a:lvl2pPr>
      <a:lvl3pPr marL="966790" algn="l" defTabSz="966790" rtl="0" eaLnBrk="1" latinLnBrk="0" hangingPunct="1">
        <a:defRPr sz="1904" kern="1200">
          <a:solidFill>
            <a:schemeClr val="tx1"/>
          </a:solidFill>
          <a:latin typeface="+mn-lt"/>
          <a:ea typeface="+mn-ea"/>
          <a:cs typeface="+mn-cs"/>
        </a:defRPr>
      </a:lvl3pPr>
      <a:lvl4pPr marL="1450182" algn="l" defTabSz="966790" rtl="0" eaLnBrk="1" latinLnBrk="0" hangingPunct="1">
        <a:defRPr sz="1904" kern="1200">
          <a:solidFill>
            <a:schemeClr val="tx1"/>
          </a:solidFill>
          <a:latin typeface="+mn-lt"/>
          <a:ea typeface="+mn-ea"/>
          <a:cs typeface="+mn-cs"/>
        </a:defRPr>
      </a:lvl4pPr>
      <a:lvl5pPr marL="1933576" algn="l" defTabSz="966790" rtl="0" eaLnBrk="1" latinLnBrk="0" hangingPunct="1">
        <a:defRPr sz="1904" kern="1200">
          <a:solidFill>
            <a:schemeClr val="tx1"/>
          </a:solidFill>
          <a:latin typeface="+mn-lt"/>
          <a:ea typeface="+mn-ea"/>
          <a:cs typeface="+mn-cs"/>
        </a:defRPr>
      </a:lvl5pPr>
      <a:lvl6pPr marL="2416972" algn="l" defTabSz="966790" rtl="0" eaLnBrk="1" latinLnBrk="0" hangingPunct="1">
        <a:defRPr sz="1904" kern="1200">
          <a:solidFill>
            <a:schemeClr val="tx1"/>
          </a:solidFill>
          <a:latin typeface="+mn-lt"/>
          <a:ea typeface="+mn-ea"/>
          <a:cs typeface="+mn-cs"/>
        </a:defRPr>
      </a:lvl6pPr>
      <a:lvl7pPr marL="2900362" algn="l" defTabSz="966790" rtl="0" eaLnBrk="1" latinLnBrk="0" hangingPunct="1">
        <a:defRPr sz="1904" kern="1200">
          <a:solidFill>
            <a:schemeClr val="tx1"/>
          </a:solidFill>
          <a:latin typeface="+mn-lt"/>
          <a:ea typeface="+mn-ea"/>
          <a:cs typeface="+mn-cs"/>
        </a:defRPr>
      </a:lvl7pPr>
      <a:lvl8pPr marL="3383758" algn="l" defTabSz="966790" rtl="0" eaLnBrk="1" latinLnBrk="0" hangingPunct="1">
        <a:defRPr sz="1904" kern="1200">
          <a:solidFill>
            <a:schemeClr val="tx1"/>
          </a:solidFill>
          <a:latin typeface="+mn-lt"/>
          <a:ea typeface="+mn-ea"/>
          <a:cs typeface="+mn-cs"/>
        </a:defRPr>
      </a:lvl8pPr>
      <a:lvl9pPr marL="3867152" algn="l" defTabSz="966790"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2" y="6383871"/>
            <a:ext cx="5486313" cy="222249"/>
          </a:xfrm>
          <a:prstGeom prst="rect">
            <a:avLst/>
          </a:prstGeom>
        </p:spPr>
        <p:txBody>
          <a:bodyPr vert="horz" lIns="0" tIns="0" rIns="0" bIns="0" rtlCol="0" anchor="ctr"/>
          <a:lstStyle>
            <a:lvl1pPr marL="0" marR="0" indent="0" algn="l" defTabSz="914552"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5" y="6383871"/>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95178847"/>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69"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41"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1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47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77" indent="-23162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53" indent="-23162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16" indent="-23162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24" indent="-23162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386" indent="-172874" algn="l" rtl="0" eaLnBrk="1" fontAlgn="base" hangingPunct="1">
        <a:spcBef>
          <a:spcPct val="20000"/>
        </a:spcBef>
        <a:spcAft>
          <a:spcPct val="0"/>
        </a:spcAft>
        <a:buClr>
          <a:schemeClr val="bg1"/>
        </a:buClr>
        <a:buChar char="»"/>
        <a:defRPr sz="1692">
          <a:solidFill>
            <a:schemeClr val="bg1"/>
          </a:solidFill>
          <a:latin typeface="Arial" charset="0"/>
        </a:defRPr>
      </a:lvl6pPr>
      <a:lvl7pPr marL="2594758" indent="-172874" algn="l" rtl="0" eaLnBrk="1" fontAlgn="base" hangingPunct="1">
        <a:spcBef>
          <a:spcPct val="20000"/>
        </a:spcBef>
        <a:spcAft>
          <a:spcPct val="0"/>
        </a:spcAft>
        <a:buClr>
          <a:schemeClr val="bg1"/>
        </a:buClr>
        <a:buChar char="»"/>
        <a:defRPr sz="1692">
          <a:solidFill>
            <a:schemeClr val="bg1"/>
          </a:solidFill>
          <a:latin typeface="Arial" charset="0"/>
        </a:defRPr>
      </a:lvl7pPr>
      <a:lvl8pPr marL="3078127" indent="-172874" algn="l" rtl="0" eaLnBrk="1" fontAlgn="base" hangingPunct="1">
        <a:spcBef>
          <a:spcPct val="20000"/>
        </a:spcBef>
        <a:spcAft>
          <a:spcPct val="0"/>
        </a:spcAft>
        <a:buClr>
          <a:schemeClr val="bg1"/>
        </a:buClr>
        <a:buChar char="»"/>
        <a:defRPr sz="1692">
          <a:solidFill>
            <a:schemeClr val="bg1"/>
          </a:solidFill>
          <a:latin typeface="Arial" charset="0"/>
        </a:defRPr>
      </a:lvl8pPr>
      <a:lvl9pPr marL="3561499" indent="-172874"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41" rtl="0" eaLnBrk="1" latinLnBrk="0" hangingPunct="1">
        <a:defRPr sz="1904" kern="1200">
          <a:solidFill>
            <a:schemeClr val="tx1"/>
          </a:solidFill>
          <a:latin typeface="+mn-lt"/>
          <a:ea typeface="+mn-ea"/>
          <a:cs typeface="+mn-cs"/>
        </a:defRPr>
      </a:lvl1pPr>
      <a:lvl2pPr marL="483369" algn="l" defTabSz="966741" rtl="0" eaLnBrk="1" latinLnBrk="0" hangingPunct="1">
        <a:defRPr sz="1904" kern="1200">
          <a:solidFill>
            <a:schemeClr val="tx1"/>
          </a:solidFill>
          <a:latin typeface="+mn-lt"/>
          <a:ea typeface="+mn-ea"/>
          <a:cs typeface="+mn-cs"/>
        </a:defRPr>
      </a:lvl2pPr>
      <a:lvl3pPr marL="966741" algn="l" defTabSz="966741" rtl="0" eaLnBrk="1" latinLnBrk="0" hangingPunct="1">
        <a:defRPr sz="1904" kern="1200">
          <a:solidFill>
            <a:schemeClr val="tx1"/>
          </a:solidFill>
          <a:latin typeface="+mn-lt"/>
          <a:ea typeface="+mn-ea"/>
          <a:cs typeface="+mn-cs"/>
        </a:defRPr>
      </a:lvl3pPr>
      <a:lvl4pPr marL="1450110" algn="l" defTabSz="966741" rtl="0" eaLnBrk="1" latinLnBrk="0" hangingPunct="1">
        <a:defRPr sz="1904" kern="1200">
          <a:solidFill>
            <a:schemeClr val="tx1"/>
          </a:solidFill>
          <a:latin typeface="+mn-lt"/>
          <a:ea typeface="+mn-ea"/>
          <a:cs typeface="+mn-cs"/>
        </a:defRPr>
      </a:lvl4pPr>
      <a:lvl5pPr marL="1933479" algn="l" defTabSz="966741" rtl="0" eaLnBrk="1" latinLnBrk="0" hangingPunct="1">
        <a:defRPr sz="1904" kern="1200">
          <a:solidFill>
            <a:schemeClr val="tx1"/>
          </a:solidFill>
          <a:latin typeface="+mn-lt"/>
          <a:ea typeface="+mn-ea"/>
          <a:cs typeface="+mn-cs"/>
        </a:defRPr>
      </a:lvl5pPr>
      <a:lvl6pPr marL="2416852" algn="l" defTabSz="966741" rtl="0" eaLnBrk="1" latinLnBrk="0" hangingPunct="1">
        <a:defRPr sz="1904" kern="1200">
          <a:solidFill>
            <a:schemeClr val="tx1"/>
          </a:solidFill>
          <a:latin typeface="+mn-lt"/>
          <a:ea typeface="+mn-ea"/>
          <a:cs typeface="+mn-cs"/>
        </a:defRPr>
      </a:lvl6pPr>
      <a:lvl7pPr marL="2900218" algn="l" defTabSz="966741" rtl="0" eaLnBrk="1" latinLnBrk="0" hangingPunct="1">
        <a:defRPr sz="1904" kern="1200">
          <a:solidFill>
            <a:schemeClr val="tx1"/>
          </a:solidFill>
          <a:latin typeface="+mn-lt"/>
          <a:ea typeface="+mn-ea"/>
          <a:cs typeface="+mn-cs"/>
        </a:defRPr>
      </a:lvl7pPr>
      <a:lvl8pPr marL="3383590" algn="l" defTabSz="966741" rtl="0" eaLnBrk="1" latinLnBrk="0" hangingPunct="1">
        <a:defRPr sz="1904" kern="1200">
          <a:solidFill>
            <a:schemeClr val="tx1"/>
          </a:solidFill>
          <a:latin typeface="+mn-lt"/>
          <a:ea typeface="+mn-ea"/>
          <a:cs typeface="+mn-cs"/>
        </a:defRPr>
      </a:lvl8pPr>
      <a:lvl9pPr marL="3866959" algn="l" defTabSz="966741"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2" y="6383871"/>
            <a:ext cx="5486313" cy="222249"/>
          </a:xfrm>
          <a:prstGeom prst="rect">
            <a:avLst/>
          </a:prstGeom>
        </p:spPr>
        <p:txBody>
          <a:bodyPr vert="horz" lIns="0" tIns="0" rIns="0" bIns="0" rtlCol="0" anchor="ctr"/>
          <a:lstStyle>
            <a:lvl1pPr marL="0" marR="0" indent="0" algn="l" defTabSz="914574"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5" y="6383871"/>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7829418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81"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65"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46"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28"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83" indent="-231628"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64" indent="-231628"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37" indent="-231628"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50" indent="-231628"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438" indent="-172878" algn="l" rtl="0" eaLnBrk="1" fontAlgn="base" hangingPunct="1">
        <a:spcBef>
          <a:spcPct val="20000"/>
        </a:spcBef>
        <a:spcAft>
          <a:spcPct val="0"/>
        </a:spcAft>
        <a:buClr>
          <a:schemeClr val="bg1"/>
        </a:buClr>
        <a:buChar char="»"/>
        <a:defRPr sz="1692">
          <a:solidFill>
            <a:schemeClr val="bg1"/>
          </a:solidFill>
          <a:latin typeface="Arial" charset="0"/>
        </a:defRPr>
      </a:lvl6pPr>
      <a:lvl7pPr marL="2594823" indent="-172878" algn="l" rtl="0" eaLnBrk="1" fontAlgn="base" hangingPunct="1">
        <a:spcBef>
          <a:spcPct val="20000"/>
        </a:spcBef>
        <a:spcAft>
          <a:spcPct val="0"/>
        </a:spcAft>
        <a:buClr>
          <a:schemeClr val="bg1"/>
        </a:buClr>
        <a:buChar char="»"/>
        <a:defRPr sz="1692">
          <a:solidFill>
            <a:schemeClr val="bg1"/>
          </a:solidFill>
          <a:latin typeface="Arial" charset="0"/>
        </a:defRPr>
      </a:lvl7pPr>
      <a:lvl8pPr marL="3078204" indent="-172878" algn="l" rtl="0" eaLnBrk="1" fontAlgn="base" hangingPunct="1">
        <a:spcBef>
          <a:spcPct val="20000"/>
        </a:spcBef>
        <a:spcAft>
          <a:spcPct val="0"/>
        </a:spcAft>
        <a:buClr>
          <a:schemeClr val="bg1"/>
        </a:buClr>
        <a:buChar char="»"/>
        <a:defRPr sz="1692">
          <a:solidFill>
            <a:schemeClr val="bg1"/>
          </a:solidFill>
          <a:latin typeface="Arial" charset="0"/>
        </a:defRPr>
      </a:lvl8pPr>
      <a:lvl9pPr marL="3561588" indent="-172878"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65" rtl="0" eaLnBrk="1" latinLnBrk="0" hangingPunct="1">
        <a:defRPr sz="1904" kern="1200">
          <a:solidFill>
            <a:schemeClr val="tx1"/>
          </a:solidFill>
          <a:latin typeface="+mn-lt"/>
          <a:ea typeface="+mn-ea"/>
          <a:cs typeface="+mn-cs"/>
        </a:defRPr>
      </a:lvl1pPr>
      <a:lvl2pPr marL="483381" algn="l" defTabSz="966765" rtl="0" eaLnBrk="1" latinLnBrk="0" hangingPunct="1">
        <a:defRPr sz="1904" kern="1200">
          <a:solidFill>
            <a:schemeClr val="tx1"/>
          </a:solidFill>
          <a:latin typeface="+mn-lt"/>
          <a:ea typeface="+mn-ea"/>
          <a:cs typeface="+mn-cs"/>
        </a:defRPr>
      </a:lvl2pPr>
      <a:lvl3pPr marL="966765" algn="l" defTabSz="966765" rtl="0" eaLnBrk="1" latinLnBrk="0" hangingPunct="1">
        <a:defRPr sz="1904" kern="1200">
          <a:solidFill>
            <a:schemeClr val="tx1"/>
          </a:solidFill>
          <a:latin typeface="+mn-lt"/>
          <a:ea typeface="+mn-ea"/>
          <a:cs typeface="+mn-cs"/>
        </a:defRPr>
      </a:lvl3pPr>
      <a:lvl4pPr marL="1450146" algn="l" defTabSz="966765" rtl="0" eaLnBrk="1" latinLnBrk="0" hangingPunct="1">
        <a:defRPr sz="1904" kern="1200">
          <a:solidFill>
            <a:schemeClr val="tx1"/>
          </a:solidFill>
          <a:latin typeface="+mn-lt"/>
          <a:ea typeface="+mn-ea"/>
          <a:cs typeface="+mn-cs"/>
        </a:defRPr>
      </a:lvl4pPr>
      <a:lvl5pPr marL="1933528" algn="l" defTabSz="966765" rtl="0" eaLnBrk="1" latinLnBrk="0" hangingPunct="1">
        <a:defRPr sz="1904" kern="1200">
          <a:solidFill>
            <a:schemeClr val="tx1"/>
          </a:solidFill>
          <a:latin typeface="+mn-lt"/>
          <a:ea typeface="+mn-ea"/>
          <a:cs typeface="+mn-cs"/>
        </a:defRPr>
      </a:lvl5pPr>
      <a:lvl6pPr marL="2416912" algn="l" defTabSz="966765" rtl="0" eaLnBrk="1" latinLnBrk="0" hangingPunct="1">
        <a:defRPr sz="1904" kern="1200">
          <a:solidFill>
            <a:schemeClr val="tx1"/>
          </a:solidFill>
          <a:latin typeface="+mn-lt"/>
          <a:ea typeface="+mn-ea"/>
          <a:cs typeface="+mn-cs"/>
        </a:defRPr>
      </a:lvl6pPr>
      <a:lvl7pPr marL="2900291" algn="l" defTabSz="966765" rtl="0" eaLnBrk="1" latinLnBrk="0" hangingPunct="1">
        <a:defRPr sz="1904" kern="1200">
          <a:solidFill>
            <a:schemeClr val="tx1"/>
          </a:solidFill>
          <a:latin typeface="+mn-lt"/>
          <a:ea typeface="+mn-ea"/>
          <a:cs typeface="+mn-cs"/>
        </a:defRPr>
      </a:lvl7pPr>
      <a:lvl8pPr marL="3383674" algn="l" defTabSz="966765" rtl="0" eaLnBrk="1" latinLnBrk="0" hangingPunct="1">
        <a:defRPr sz="1904" kern="1200">
          <a:solidFill>
            <a:schemeClr val="tx1"/>
          </a:solidFill>
          <a:latin typeface="+mn-lt"/>
          <a:ea typeface="+mn-ea"/>
          <a:cs typeface="+mn-cs"/>
        </a:defRPr>
      </a:lvl8pPr>
      <a:lvl9pPr marL="3867056" algn="l" defTabSz="966765"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503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300" y="274637"/>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00200"/>
            <a:ext cx="11293592" cy="525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381750"/>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Footer text (optional)</a:t>
            </a:r>
          </a:p>
        </p:txBody>
      </p:sp>
    </p:spTree>
    <p:extLst>
      <p:ext uri="{BB962C8B-B14F-4D97-AF65-F5344CB8AC3E}">
        <p14:creationId xmlns:p14="http://schemas.microsoft.com/office/powerpoint/2010/main" val="2872890843"/>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8" r:id="rId50"/>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58">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5000">
          <p15:clr>
            <a:srgbClr val="EE5396"/>
          </p15:clr>
        </p15:guide>
        <p15:guide id="17" orient="horz" pos="2160">
          <p15:clr>
            <a:srgbClr val="0F62FE"/>
          </p15:clr>
        </p15:guide>
        <p15:guide id="19" orient="horz" pos="3240">
          <p15:clr>
            <a:srgbClr val="EE5396"/>
          </p15:clr>
        </p15:guide>
        <p15:guide id="20" orient="horz" pos="1078">
          <p15:clr>
            <a:srgbClr val="EE5396"/>
          </p15:clr>
        </p15:guide>
        <p15:guide id="21" orient="horz" pos="384">
          <p15:clr>
            <a:srgbClr val="EE5396"/>
          </p15:clr>
        </p15:guide>
        <p15:guide id="22" orient="horz" pos="5400">
          <p15:clr>
            <a:srgbClr val="EE5396"/>
          </p15:clr>
        </p15:guide>
        <p15:guide id="24" orient="horz" pos="7560">
          <p15:clr>
            <a:srgbClr val="EE5396"/>
          </p15:clr>
        </p15:guide>
        <p15:guide id="25" orient="horz" pos="8280">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66389229"/>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 id="2147483867" r:id="rId28"/>
    <p:sldLayoutId id="2147483868" r:id="rId29"/>
    <p:sldLayoutId id="2147483869" r:id="rId30"/>
    <p:sldLayoutId id="2147483870" r:id="rId31"/>
    <p:sldLayoutId id="2147483871" r:id="rId32"/>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CCD031-269F-024B-AB8D-BCDF951314E4}"/>
              </a:ext>
            </a:extLst>
          </p:cNvPr>
          <p:cNvSpPr/>
          <p:nvPr userDrawn="1"/>
        </p:nvSpPr>
        <p:spPr>
          <a:xfrm>
            <a:off x="-1238491" y="656169"/>
            <a:ext cx="277792" cy="277792"/>
          </a:xfrm>
          <a:prstGeom prst="rect">
            <a:avLst/>
          </a:prstGeom>
          <a:solidFill>
            <a:srgbClr val="E42A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 name="Rectangle 2">
            <a:extLst>
              <a:ext uri="{FF2B5EF4-FFF2-40B4-BE49-F238E27FC236}">
                <a16:creationId xmlns:a16="http://schemas.microsoft.com/office/drawing/2014/main" id="{15F6DA58-B2AE-2945-A06E-BB0942FE897B}"/>
              </a:ext>
            </a:extLst>
          </p:cNvPr>
          <p:cNvSpPr/>
          <p:nvPr userDrawn="1"/>
        </p:nvSpPr>
        <p:spPr>
          <a:xfrm>
            <a:off x="-902825" y="656169"/>
            <a:ext cx="277792" cy="277792"/>
          </a:xfrm>
          <a:prstGeom prst="rect">
            <a:avLst/>
          </a:prstGeom>
          <a:solidFill>
            <a:srgbClr val="EE4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 name="Rectangle 3">
            <a:extLst>
              <a:ext uri="{FF2B5EF4-FFF2-40B4-BE49-F238E27FC236}">
                <a16:creationId xmlns:a16="http://schemas.microsoft.com/office/drawing/2014/main" id="{47C21998-62A1-474D-8ADC-739CB37ED7F8}"/>
              </a:ext>
            </a:extLst>
          </p:cNvPr>
          <p:cNvSpPr/>
          <p:nvPr userDrawn="1"/>
        </p:nvSpPr>
        <p:spPr>
          <a:xfrm>
            <a:off x="-561373" y="656169"/>
            <a:ext cx="277792" cy="27779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5" name="Rectangle 4">
            <a:extLst>
              <a:ext uri="{FF2B5EF4-FFF2-40B4-BE49-F238E27FC236}">
                <a16:creationId xmlns:a16="http://schemas.microsoft.com/office/drawing/2014/main" id="{E01C1E4D-60CD-274B-B518-3C9878DE859F}"/>
              </a:ext>
            </a:extLst>
          </p:cNvPr>
          <p:cNvSpPr/>
          <p:nvPr userDrawn="1"/>
        </p:nvSpPr>
        <p:spPr>
          <a:xfrm>
            <a:off x="-1238491" y="1014984"/>
            <a:ext cx="277792" cy="27779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6" name="Rectangle 5">
            <a:extLst>
              <a:ext uri="{FF2B5EF4-FFF2-40B4-BE49-F238E27FC236}">
                <a16:creationId xmlns:a16="http://schemas.microsoft.com/office/drawing/2014/main" id="{FB535FE7-E8D6-DF4D-B582-7F43427A714B}"/>
              </a:ext>
            </a:extLst>
          </p:cNvPr>
          <p:cNvSpPr/>
          <p:nvPr userDrawn="1"/>
        </p:nvSpPr>
        <p:spPr>
          <a:xfrm>
            <a:off x="-902825" y="1014984"/>
            <a:ext cx="277792" cy="27779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 name="Rectangle 6">
            <a:extLst>
              <a:ext uri="{FF2B5EF4-FFF2-40B4-BE49-F238E27FC236}">
                <a16:creationId xmlns:a16="http://schemas.microsoft.com/office/drawing/2014/main" id="{F55148CC-752D-4742-80B4-E718FB095068}"/>
              </a:ext>
            </a:extLst>
          </p:cNvPr>
          <p:cNvSpPr/>
          <p:nvPr userDrawn="1"/>
        </p:nvSpPr>
        <p:spPr>
          <a:xfrm>
            <a:off x="-561373" y="1014984"/>
            <a:ext cx="277792" cy="27779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Round Same-side Corner of Rectangle 7">
            <a:extLst>
              <a:ext uri="{FF2B5EF4-FFF2-40B4-BE49-F238E27FC236}">
                <a16:creationId xmlns:a16="http://schemas.microsoft.com/office/drawing/2014/main" id="{4E790A89-DC7E-2449-BA68-9A166111876E}"/>
              </a:ext>
            </a:extLst>
          </p:cNvPr>
          <p:cNvSpPr/>
          <p:nvPr userDrawn="1"/>
        </p:nvSpPr>
        <p:spPr>
          <a:xfrm rot="5400000">
            <a:off x="178762" y="6262322"/>
            <a:ext cx="337753" cy="695276"/>
          </a:xfrm>
          <a:prstGeom prst="round2SameRect">
            <a:avLst>
              <a:gd name="adj1" fmla="val 50000"/>
              <a:gd name="adj2" fmla="val 0"/>
            </a:avLst>
          </a:prstGeom>
          <a:solidFill>
            <a:srgbClr val="E42A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9" name="Slide Number Placeholder 5">
            <a:extLst>
              <a:ext uri="{FF2B5EF4-FFF2-40B4-BE49-F238E27FC236}">
                <a16:creationId xmlns:a16="http://schemas.microsoft.com/office/drawing/2014/main" id="{EE2CE183-16CF-8343-B24C-EAF6F79E1DB5}"/>
              </a:ext>
            </a:extLst>
          </p:cNvPr>
          <p:cNvSpPr txBox="1">
            <a:spLocks/>
          </p:cNvSpPr>
          <p:nvPr userDrawn="1"/>
        </p:nvSpPr>
        <p:spPr>
          <a:xfrm>
            <a:off x="159025" y="6441083"/>
            <a:ext cx="536251" cy="365125"/>
          </a:xfrm>
          <a:prstGeom prst="rect">
            <a:avLst/>
          </a:prstGeom>
        </p:spPr>
        <p:txBody>
          <a:bodyPr vert="horz" lIns="90000" tIns="45720" rIns="91440" bIns="45720" rtlCol="0" anchor="ctr"/>
          <a:lstStyle>
            <a:defPPr>
              <a:defRPr lang="en-US"/>
            </a:defPPr>
            <a:lvl1pPr marL="0" algn="l"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CAB7D1-9C8D-9B4A-9550-561F0B9D52A2}" type="slidenum">
              <a:rPr lang="en-US" sz="900" b="0" smtClean="0">
                <a:solidFill>
                  <a:schemeClr val="bg1"/>
                </a:solidFill>
                <a:latin typeface="IBM Plex Sans" panose="020B0503050203000203" pitchFamily="34" charset="0"/>
              </a:rPr>
              <a:pPr/>
              <a:t>‹#›</a:t>
            </a:fld>
            <a:endParaRPr lang="en-US" sz="900" b="0" dirty="0">
              <a:solidFill>
                <a:schemeClr val="bg1"/>
              </a:solidFill>
              <a:latin typeface="IBM Plex Sans" panose="020B0503050203000203" pitchFamily="34" charset="0"/>
            </a:endParaRPr>
          </a:p>
        </p:txBody>
      </p:sp>
      <p:sp>
        <p:nvSpPr>
          <p:cNvPr id="10" name="TextBox 9">
            <a:extLst>
              <a:ext uri="{FF2B5EF4-FFF2-40B4-BE49-F238E27FC236}">
                <a16:creationId xmlns:a16="http://schemas.microsoft.com/office/drawing/2014/main" id="{FCAFCC77-54B1-3D44-987D-ADCE1E621CA6}"/>
              </a:ext>
            </a:extLst>
          </p:cNvPr>
          <p:cNvSpPr txBox="1"/>
          <p:nvPr userDrawn="1"/>
        </p:nvSpPr>
        <p:spPr>
          <a:xfrm>
            <a:off x="819537" y="6522793"/>
            <a:ext cx="1821619" cy="230832"/>
          </a:xfrm>
          <a:prstGeom prst="rect">
            <a:avLst/>
          </a:prstGeom>
          <a:noFill/>
        </p:spPr>
        <p:txBody>
          <a:bodyPr wrap="square" lIns="0" rtlCol="0" anchor="ctr">
            <a:spAutoFit/>
          </a:bodyPr>
          <a:lstStyle/>
          <a:p>
            <a:pPr algn="l"/>
            <a:r>
              <a:rPr lang="de-DE" sz="900" dirty="0">
                <a:solidFill>
                  <a:schemeClr val="tx1">
                    <a:lumMod val="50000"/>
                    <a:lumOff val="50000"/>
                  </a:schemeClr>
                </a:solidFill>
                <a:latin typeface="IBM Plex Sans" panose="020B0503050203000203" pitchFamily="34" charset="0"/>
              </a:rPr>
              <a:t>|   © </a:t>
            </a:r>
            <a:r>
              <a:rPr lang="en-US" sz="900" dirty="0">
                <a:solidFill>
                  <a:schemeClr val="tx1">
                    <a:lumMod val="50000"/>
                    <a:lumOff val="50000"/>
                  </a:schemeClr>
                </a:solidFill>
                <a:latin typeface="IBM Plex Sans" panose="020B0503050203000203" pitchFamily="34" charset="0"/>
              </a:rPr>
              <a:t>IBM Confidential 2023</a:t>
            </a:r>
            <a:endParaRPr lang="en-US" sz="900" b="1" dirty="0">
              <a:solidFill>
                <a:schemeClr val="tx1">
                  <a:lumMod val="50000"/>
                  <a:lumOff val="50000"/>
                </a:schemeClr>
              </a:solidFill>
              <a:latin typeface="IBM Plex Sans" panose="020B0503050203000203" pitchFamily="34" charset="0"/>
            </a:endParaRPr>
          </a:p>
        </p:txBody>
      </p:sp>
      <p:pic>
        <p:nvPicPr>
          <p:cNvPr id="11" name="Picture 10">
            <a:extLst>
              <a:ext uri="{FF2B5EF4-FFF2-40B4-BE49-F238E27FC236}">
                <a16:creationId xmlns:a16="http://schemas.microsoft.com/office/drawing/2014/main" id="{5FA931C3-E307-4A41-8B61-1B6B064351AD}"/>
              </a:ext>
            </a:extLst>
          </p:cNvPr>
          <p:cNvPicPr>
            <a:picLocks noChangeAspect="1"/>
          </p:cNvPicPr>
          <p:nvPr userDrawn="1"/>
        </p:nvPicPr>
        <p:blipFill>
          <a:blip r:embed="rId9"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21026" y="121814"/>
            <a:ext cx="523857" cy="238117"/>
          </a:xfrm>
          <a:prstGeom prst="rect">
            <a:avLst/>
          </a:prstGeom>
        </p:spPr>
      </p:pic>
      <p:cxnSp>
        <p:nvCxnSpPr>
          <p:cNvPr id="14" name="Straight Connector 13">
            <a:extLst>
              <a:ext uri="{FF2B5EF4-FFF2-40B4-BE49-F238E27FC236}">
                <a16:creationId xmlns:a16="http://schemas.microsoft.com/office/drawing/2014/main" id="{9F16E3C8-67CD-4A4D-B38B-B531D7BC85D8}"/>
              </a:ext>
            </a:extLst>
          </p:cNvPr>
          <p:cNvCxnSpPr>
            <a:cxnSpLocks/>
          </p:cNvCxnSpPr>
          <p:nvPr userDrawn="1"/>
        </p:nvCxnSpPr>
        <p:spPr>
          <a:xfrm>
            <a:off x="11228503" y="128437"/>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UOB - Right By You">
            <a:extLst>
              <a:ext uri="{FF2B5EF4-FFF2-40B4-BE49-F238E27FC236}">
                <a16:creationId xmlns:a16="http://schemas.microsoft.com/office/drawing/2014/main" id="{A2BEEE82-33A0-60B6-CF8B-6A3EA78ED932}"/>
              </a:ext>
            </a:extLst>
          </p:cNvPr>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11312123" y="64591"/>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6104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CCD031-269F-024B-AB8D-BCDF951314E4}"/>
              </a:ext>
            </a:extLst>
          </p:cNvPr>
          <p:cNvSpPr/>
          <p:nvPr userDrawn="1"/>
        </p:nvSpPr>
        <p:spPr>
          <a:xfrm>
            <a:off x="-1238491" y="656169"/>
            <a:ext cx="277792" cy="277792"/>
          </a:xfrm>
          <a:prstGeom prst="rect">
            <a:avLst/>
          </a:prstGeom>
          <a:solidFill>
            <a:srgbClr val="E42A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5F6DA58-B2AE-2945-A06E-BB0942FE897B}"/>
              </a:ext>
            </a:extLst>
          </p:cNvPr>
          <p:cNvSpPr/>
          <p:nvPr userDrawn="1"/>
        </p:nvSpPr>
        <p:spPr>
          <a:xfrm>
            <a:off x="-902825" y="656169"/>
            <a:ext cx="277792" cy="277792"/>
          </a:xfrm>
          <a:prstGeom prst="rect">
            <a:avLst/>
          </a:prstGeom>
          <a:solidFill>
            <a:srgbClr val="EE4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7C21998-62A1-474D-8ADC-739CB37ED7F8}"/>
              </a:ext>
            </a:extLst>
          </p:cNvPr>
          <p:cNvSpPr/>
          <p:nvPr userDrawn="1"/>
        </p:nvSpPr>
        <p:spPr>
          <a:xfrm>
            <a:off x="-561373" y="656169"/>
            <a:ext cx="277792" cy="27779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01C1E4D-60CD-274B-B518-3C9878DE859F}"/>
              </a:ext>
            </a:extLst>
          </p:cNvPr>
          <p:cNvSpPr/>
          <p:nvPr userDrawn="1"/>
        </p:nvSpPr>
        <p:spPr>
          <a:xfrm>
            <a:off x="-1238491" y="1014984"/>
            <a:ext cx="277792" cy="27779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B535FE7-E8D6-DF4D-B582-7F43427A714B}"/>
              </a:ext>
            </a:extLst>
          </p:cNvPr>
          <p:cNvSpPr/>
          <p:nvPr userDrawn="1"/>
        </p:nvSpPr>
        <p:spPr>
          <a:xfrm>
            <a:off x="-902825" y="1014984"/>
            <a:ext cx="277792" cy="27779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55148CC-752D-4742-80B4-E718FB095068}"/>
              </a:ext>
            </a:extLst>
          </p:cNvPr>
          <p:cNvSpPr/>
          <p:nvPr userDrawn="1"/>
        </p:nvSpPr>
        <p:spPr>
          <a:xfrm>
            <a:off x="-561373" y="1014984"/>
            <a:ext cx="277792" cy="27779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 Same-side Corner of Rectangle 7">
            <a:extLst>
              <a:ext uri="{FF2B5EF4-FFF2-40B4-BE49-F238E27FC236}">
                <a16:creationId xmlns:a16="http://schemas.microsoft.com/office/drawing/2014/main" id="{4E790A89-DC7E-2449-BA68-9A166111876E}"/>
              </a:ext>
            </a:extLst>
          </p:cNvPr>
          <p:cNvSpPr/>
          <p:nvPr userDrawn="1"/>
        </p:nvSpPr>
        <p:spPr>
          <a:xfrm rot="5400000">
            <a:off x="178761" y="6262321"/>
            <a:ext cx="337753" cy="695276"/>
          </a:xfrm>
          <a:prstGeom prst="round2SameRect">
            <a:avLst>
              <a:gd name="adj1" fmla="val 50000"/>
              <a:gd name="adj2" fmla="val 0"/>
            </a:avLst>
          </a:prstGeom>
          <a:solidFill>
            <a:srgbClr val="E42A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EE2CE183-16CF-8343-B24C-EAF6F79E1DB5}"/>
              </a:ext>
            </a:extLst>
          </p:cNvPr>
          <p:cNvSpPr txBox="1">
            <a:spLocks/>
          </p:cNvSpPr>
          <p:nvPr userDrawn="1"/>
        </p:nvSpPr>
        <p:spPr>
          <a:xfrm>
            <a:off x="324808" y="6441082"/>
            <a:ext cx="370468" cy="365125"/>
          </a:xfrm>
          <a:prstGeom prst="rect">
            <a:avLst/>
          </a:prstGeom>
        </p:spPr>
        <p:txBody>
          <a:bodyPr vert="horz" lIns="90000" tIns="45720" rIns="91440" bIns="45720" rtlCol="0" anchor="ctr"/>
          <a:lstStyle>
            <a:defPPr>
              <a:defRPr lang="en-US"/>
            </a:defPPr>
            <a:lvl1pPr marL="0" algn="l"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CAB7D1-9C8D-9B4A-9550-561F0B9D52A2}" type="slidenum">
              <a:rPr lang="en-US" sz="900" b="0" smtClean="0">
                <a:solidFill>
                  <a:schemeClr val="bg1"/>
                </a:solidFill>
                <a:latin typeface="IBM Plex Sans" panose="020B0503050203000203" pitchFamily="34" charset="0"/>
              </a:rPr>
              <a:pPr/>
              <a:t>‹#›</a:t>
            </a:fld>
            <a:endParaRPr lang="en-US" sz="900" b="0" dirty="0">
              <a:solidFill>
                <a:schemeClr val="bg1"/>
              </a:solidFill>
              <a:latin typeface="IBM Plex Sans" panose="020B0503050203000203" pitchFamily="34" charset="0"/>
            </a:endParaRPr>
          </a:p>
        </p:txBody>
      </p:sp>
      <p:sp>
        <p:nvSpPr>
          <p:cNvPr id="10" name="TextBox 9">
            <a:extLst>
              <a:ext uri="{FF2B5EF4-FFF2-40B4-BE49-F238E27FC236}">
                <a16:creationId xmlns:a16="http://schemas.microsoft.com/office/drawing/2014/main" id="{FCAFCC77-54B1-3D44-987D-ADCE1E621CA6}"/>
              </a:ext>
            </a:extLst>
          </p:cNvPr>
          <p:cNvSpPr txBox="1"/>
          <p:nvPr userDrawn="1"/>
        </p:nvSpPr>
        <p:spPr>
          <a:xfrm>
            <a:off x="819536" y="6522793"/>
            <a:ext cx="1821619" cy="230832"/>
          </a:xfrm>
          <a:prstGeom prst="rect">
            <a:avLst/>
          </a:prstGeom>
          <a:noFill/>
        </p:spPr>
        <p:txBody>
          <a:bodyPr wrap="square" lIns="0" rtlCol="0" anchor="ctr">
            <a:spAutoFit/>
          </a:bodyPr>
          <a:lstStyle/>
          <a:p>
            <a:pPr algn="l"/>
            <a:r>
              <a:rPr lang="de-DE" sz="900" dirty="0">
                <a:solidFill>
                  <a:schemeClr val="tx1">
                    <a:lumMod val="50000"/>
                    <a:lumOff val="50000"/>
                  </a:schemeClr>
                </a:solidFill>
                <a:latin typeface="IBM Plex Sans" panose="020B0503050203000203" pitchFamily="34" charset="0"/>
              </a:rPr>
              <a:t>|   © </a:t>
            </a:r>
            <a:r>
              <a:rPr lang="en-US" sz="900" dirty="0">
                <a:solidFill>
                  <a:schemeClr val="tx1">
                    <a:lumMod val="50000"/>
                    <a:lumOff val="50000"/>
                  </a:schemeClr>
                </a:solidFill>
                <a:latin typeface="IBM Plex Sans" panose="020B0503050203000203" pitchFamily="34" charset="0"/>
              </a:rPr>
              <a:t>IBM Confidential 2023</a:t>
            </a:r>
            <a:endParaRPr lang="en-US" sz="900" b="1" dirty="0">
              <a:solidFill>
                <a:schemeClr val="tx1">
                  <a:lumMod val="50000"/>
                  <a:lumOff val="50000"/>
                </a:schemeClr>
              </a:solidFill>
              <a:latin typeface="IBM Plex Sans" panose="020B0503050203000203" pitchFamily="34" charset="0"/>
            </a:endParaRPr>
          </a:p>
        </p:txBody>
      </p:sp>
      <p:pic>
        <p:nvPicPr>
          <p:cNvPr id="11" name="Picture 10">
            <a:extLst>
              <a:ext uri="{FF2B5EF4-FFF2-40B4-BE49-F238E27FC236}">
                <a16:creationId xmlns:a16="http://schemas.microsoft.com/office/drawing/2014/main" id="{5FA931C3-E307-4A41-8B61-1B6B064351AD}"/>
              </a:ext>
            </a:extLst>
          </p:cNvPr>
          <p:cNvPicPr>
            <a:picLocks noChangeAspect="1"/>
          </p:cNvPicPr>
          <p:nvPr userDrawn="1"/>
        </p:nvPicPr>
        <p:blipFill>
          <a:blip r:embed="rId8">
            <a:duotone>
              <a:prstClr val="black"/>
              <a:srgbClr val="D9C3A5">
                <a:tint val="50000"/>
                <a:satMod val="180000"/>
              </a:srgbClr>
            </a:duotone>
          </a:blip>
          <a:srcRect/>
          <a:stretch/>
        </p:blipFill>
        <p:spPr>
          <a:xfrm>
            <a:off x="10621025" y="121813"/>
            <a:ext cx="523857" cy="238117"/>
          </a:xfrm>
          <a:prstGeom prst="rect">
            <a:avLst/>
          </a:prstGeom>
        </p:spPr>
      </p:pic>
      <p:cxnSp>
        <p:nvCxnSpPr>
          <p:cNvPr id="14" name="Straight Connector 13">
            <a:extLst>
              <a:ext uri="{FF2B5EF4-FFF2-40B4-BE49-F238E27FC236}">
                <a16:creationId xmlns:a16="http://schemas.microsoft.com/office/drawing/2014/main" id="{9F16E3C8-67CD-4A4D-B38B-B531D7BC85D8}"/>
              </a:ext>
            </a:extLst>
          </p:cNvPr>
          <p:cNvCxnSpPr>
            <a:cxnSpLocks/>
          </p:cNvCxnSpPr>
          <p:nvPr userDrawn="1"/>
        </p:nvCxnSpPr>
        <p:spPr>
          <a:xfrm>
            <a:off x="11228502" y="128437"/>
            <a:ext cx="0" cy="2314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2" descr="UOB - Right By You">
            <a:extLst>
              <a:ext uri="{FF2B5EF4-FFF2-40B4-BE49-F238E27FC236}">
                <a16:creationId xmlns:a16="http://schemas.microsoft.com/office/drawing/2014/main" id="{A2BEEE82-33A0-60B6-CF8B-6A3EA78ED932}"/>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312122" y="64590"/>
            <a:ext cx="695477"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159755"/>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F50246-0267-D10A-62DA-25B237E362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DEBF16CF-29DF-0221-9255-775534FE4E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E1F41063-BAE8-A30B-E2FB-BDC284CC5C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AE4A96-4F35-8D44-AC4A-9CF9A78FF67F}" type="datetimeFigureOut">
              <a:rPr lang="en-CN" smtClean="0"/>
              <a:t>7/29/23</a:t>
            </a:fld>
            <a:endParaRPr lang="en-CN"/>
          </a:p>
        </p:txBody>
      </p:sp>
      <p:sp>
        <p:nvSpPr>
          <p:cNvPr id="5" name="Footer Placeholder 4">
            <a:extLst>
              <a:ext uri="{FF2B5EF4-FFF2-40B4-BE49-F238E27FC236}">
                <a16:creationId xmlns:a16="http://schemas.microsoft.com/office/drawing/2014/main" id="{FF4E4002-76C0-D930-7C35-968C775830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73817A3E-A179-F966-0DC1-91C4317D13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5795F-1AE7-FB45-8FA2-2E9F971CA0BD}" type="slidenum">
              <a:rPr lang="en-CN" smtClean="0"/>
              <a:t>‹#›</a:t>
            </a:fld>
            <a:endParaRPr lang="en-CN"/>
          </a:p>
        </p:txBody>
      </p:sp>
    </p:spTree>
    <p:extLst>
      <p:ext uri="{BB962C8B-B14F-4D97-AF65-F5344CB8AC3E}">
        <p14:creationId xmlns:p14="http://schemas.microsoft.com/office/powerpoint/2010/main" val="3806215985"/>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hyperlink" Target="https://www.ibm.com/docs/en/SSQNUZ_4.6.x/cpd/admin/post-install-export-audit-records-local.html" TargetMode="External"/><Relationship Id="rId13" Type="http://schemas.openxmlformats.org/officeDocument/2006/relationships/hyperlink" Target="https://www.ibm.com/docs/en/SSQNUZ_4.6.x/svc-do/do-audit-events.html" TargetMode="External"/><Relationship Id="rId18" Type="http://schemas.openxmlformats.org/officeDocument/2006/relationships/hyperlink" Target="https://www.ibm.com/docs/en/SSQNUZ_4.6.x/svc-speech/speech-to-text-admin-audit-events.html" TargetMode="External"/><Relationship Id="rId3" Type="http://schemas.openxmlformats.org/officeDocument/2006/relationships/hyperlink" Target="https://docs.openshift.com/container-platform/3.11/security/monitoring.html#security-monitoring-audit-log" TargetMode="External"/><Relationship Id="rId7" Type="http://schemas.openxmlformats.org/officeDocument/2006/relationships/hyperlink" Target="https://www.ibm.com/docs/en/SSQNUZ_4.6.x/cpd/admin/post-install-export-audit-records-logdna.html" TargetMode="External"/><Relationship Id="rId12" Type="http://schemas.openxmlformats.org/officeDocument/2006/relationships/hyperlink" Target="https://www.ibm.com/docs/en/SSQNUZ_4.6.x/svc-dmc/dmc-audit-events.html" TargetMode="External"/><Relationship Id="rId17" Type="http://schemas.openxmlformats.org/officeDocument/2006/relationships/hyperlink" Target="https://www.ibm.com/docs/en/SSQNUZ_4.6.x/svc-dv/wq-audit-events.html" TargetMode="External"/><Relationship Id="rId2" Type="http://schemas.openxmlformats.org/officeDocument/2006/relationships/notesSlide" Target="../notesSlides/notesSlide5.xml"/><Relationship Id="rId16" Type="http://schemas.openxmlformats.org/officeDocument/2006/relationships/hyperlink" Target="https://www.ibm.com/docs/en/SSQNUZ_4.6.x/svc-wkc/wkc-audit-events.html" TargetMode="External"/><Relationship Id="rId1" Type="http://schemas.openxmlformats.org/officeDocument/2006/relationships/slideLayout" Target="../slideLayouts/slideLayout2.xml"/><Relationship Id="rId6" Type="http://schemas.openxmlformats.org/officeDocument/2006/relationships/hyperlink" Target="https://www.ibm.com/docs/en/SSQNUZ_4.6.x/cpd/admin/post-install-export-audit-records-qradar.html" TargetMode="External"/><Relationship Id="rId11" Type="http://schemas.openxmlformats.org/officeDocument/2006/relationships/hyperlink" Target="https://www.ibm.com/docs/en/SSQNUZ_4.6.x/svc-bigsql/bigsql_audit_events.html" TargetMode="External"/><Relationship Id="rId5" Type="http://schemas.openxmlformats.org/officeDocument/2006/relationships/hyperlink" Target="https://www.ibm.com/docs/en/SSQNUZ_4.6.x/cpd/admin/post-install-export-audit-records-splunk.html" TargetMode="External"/><Relationship Id="rId15" Type="http://schemas.openxmlformats.org/officeDocument/2006/relationships/hyperlink" Target="https://www.ibm.com/docs/en/SSQNUZ_4.6.x/svc-ifx/ifx_audit_events.html" TargetMode="External"/><Relationship Id="rId10" Type="http://schemas.openxmlformats.org/officeDocument/2006/relationships/hyperlink" Target="https://www.ibm.com/docs/en/SSQNUZ_4.6.x/svc-ai-fact/ai-fact-audit-events.html" TargetMode="External"/><Relationship Id="rId4" Type="http://schemas.openxmlformats.org/officeDocument/2006/relationships/hyperlink" Target="https://github.ibm.com/PrivateCloud-analytics/zen-dev-test-utils/blob/gh-pages/docs/audit-logging.md#audit-logging-service" TargetMode="External"/><Relationship Id="rId9" Type="http://schemas.openxmlformats.org/officeDocument/2006/relationships/hyperlink" Target="https://www.ibm.com/docs/en/SSQNUZ_4.6.x/cpd/admin/post-install-platform-audit-events.html" TargetMode="External"/><Relationship Id="rId14" Type="http://schemas.openxmlformats.org/officeDocument/2006/relationships/hyperlink" Target="https://www.ibm.com/docs/en/SSQNUZ_4.6.x/svc-mdc/match360-audit-event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ibm.com/docs/en/cloud-paks/cp-data/4.6.x?topic=environment-exporting-audit-records-siem-solu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bm.com/links?url=https%3A%2F%2Fdocs.fluentd.org%2Foutpu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cs.openshift.com/container-platform/4.10/monitoring/reviewing-monitoring-dashboards.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ibm.com/docs/en/cloud-paks/cp-data/4.6.x?topic=governance-catalogs" TargetMode="External"/><Relationship Id="rId3" Type="http://schemas.openxmlformats.org/officeDocument/2006/relationships/hyperlink" Target="https://docs.openshift.com/container-platform/4.10/virt/virtual_machines/virt-controlling-vm-states.html" TargetMode="External"/><Relationship Id="rId7" Type="http://schemas.openxmlformats.org/officeDocument/2006/relationships/hyperlink" Target="https://www.ibm.com/docs/en/cloud-paks/cp-data/4.6.x?topic=overview-language-suppor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ibm.com/docs/en/cloud-paks/cp-data/4.6.x?topic=platform-monitoring-alerting" TargetMode="External"/><Relationship Id="rId5" Type="http://schemas.openxmlformats.org/officeDocument/2006/relationships/hyperlink" Target="https://www.ibm.com/docs/en/cloud-paks/cp-data/4.6.x?topic=data-online-backup-restore" TargetMode="External"/><Relationship Id="rId4" Type="http://schemas.openxmlformats.org/officeDocument/2006/relationships/hyperlink" Target="https://docs.openshift.com/container-platform/4.10/security/audit-log-view.html" TargetMode="External"/><Relationship Id="rId9" Type="http://schemas.openxmlformats.org/officeDocument/2006/relationships/hyperlink" Target="https://www.ibm.com/docs/en/cloud-paks/cp-data/4.6.x?topic=platform-changing-retention-period-monitoring-data"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ibm.com/docs/en/cloud-paks/cp-data/4.0?topic=users-connecting-your-identity-provide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ibm.com/docs/en/cloud-paks/cp-data/4.0?topic=tasks-integrating-iam-service" TargetMode="External"/><Relationship Id="rId4" Type="http://schemas.openxmlformats.org/officeDocument/2006/relationships/hyperlink" Target="https://www.ibm.com/docs/en/cloud-paks/cp-data/4.0?topic=client-configuring-ss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bm.com/links?url=https%3A%2F%2Fdocs.fluentd.org%2Foutpu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ibm.com/docs/en/cloud-paks/cp-data/4.6.x?topic=catalogs-apache-kafka-connection" TargetMode="External"/><Relationship Id="rId2" Type="http://schemas.openxmlformats.org/officeDocument/2006/relationships/hyperlink" Target="https://www.ibm.com/docs/en/cloud-paks/cp-data/4.6.x?topic=resources-available-apis" TargetMode="External"/><Relationship Id="rId1" Type="http://schemas.openxmlformats.org/officeDocument/2006/relationships/slideLayout" Target="../slideLayouts/slideLayout2.xml"/><Relationship Id="rId4" Type="http://schemas.openxmlformats.org/officeDocument/2006/relationships/hyperlink" Target="https://www.ibm.com/docs/en/cloud-paks/cp-data/4.6.x?topic=specifications-supported-frameworks-softwar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6.xml"/><Relationship Id="rId5" Type="http://schemas.openxmlformats.org/officeDocument/2006/relationships/image" Target="../media/image19.png"/><Relationship Id="rId4" Type="http://schemas.openxmlformats.org/officeDocument/2006/relationships/image" Target="../media/image18.jpeg"/></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9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99.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99.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7.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9.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99.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hyperlink" Target="https://www.ibm.com/docs/en/cloud-paks/cp-data/4.6.x?topic=users-connecting-your-identity-provide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s://www.ibm.com/docs/en/cloud-paks/cp-data/4.6.x?topic=environment-migrating-your-ldap-configuration-iam-servic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s3.us-east-2.amazonaws.co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dataplatform.cloud.ibm.co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ibm.com/docs/en/SSQNUZ_4.6.x/cpd/admin/monitoring-retention-period.html"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ibm.com/docs/en/cloud-paks/cp-data/4.6.x?topic=services-automatically-scaling"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ibm.com/docs/en/cloud-paks/foundational-services/4.0?topic=guide-multiple-ldap-domains" TargetMode="External"/><Relationship Id="rId2" Type="http://schemas.openxmlformats.org/officeDocument/2006/relationships/hyperlink" Target="https://www.ibm.com/docs/en/cloud-paks/cp-data/4.7.x?topic=architecture-multitenancy-support"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15.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15.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15.xml"/></Relationships>
</file>

<file path=ppt/slides/_rels/slide9.xml.rels><?xml version="1.0" encoding="UTF-8" standalone="yes"?>
<Relationships xmlns="http://schemas.openxmlformats.org/package/2006/relationships"><Relationship Id="rId3" Type="http://schemas.openxmlformats.org/officeDocument/2006/relationships/hyperlink" Target="https://www.ibm.com/docs/en/cloud-paks/cp-data/4.6.x?topic=platform-monitoring-alert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55D43-2CEC-4541-9EAF-9A1D0DA392B9}"/>
              </a:ext>
            </a:extLst>
          </p:cNvPr>
          <p:cNvSpPr>
            <a:spLocks noGrp="1"/>
          </p:cNvSpPr>
          <p:nvPr>
            <p:ph type="title"/>
          </p:nvPr>
        </p:nvSpPr>
        <p:spPr>
          <a:xfrm>
            <a:off x="273188" y="2648438"/>
            <a:ext cx="8262623" cy="1077705"/>
          </a:xfrm>
        </p:spPr>
        <p:txBody>
          <a:bodyPr/>
          <a:lstStyle/>
          <a:p>
            <a:r>
              <a:rPr lang="en-US" sz="3200" dirty="0">
                <a:latin typeface="IBM Plex Sans Light" panose="020B0403050203000203" pitchFamily="34" charset="0"/>
              </a:rPr>
              <a:t>UOB Models Analytic Platform RFP</a:t>
            </a:r>
            <a:br>
              <a:rPr lang="en-US" sz="3200" dirty="0">
                <a:latin typeface="IBM Plex Sans Light" panose="020B0403050203000203" pitchFamily="34" charset="0"/>
              </a:rPr>
            </a:br>
            <a:r>
              <a:rPr lang="en-US" sz="3200" i="1" dirty="0">
                <a:solidFill>
                  <a:srgbClr val="FFC000"/>
                </a:solidFill>
                <a:latin typeface="IBM Plex Sans Light" panose="020B0403050203000203" pitchFamily="34" charset="0"/>
              </a:rPr>
              <a:t>Proof of Concept</a:t>
            </a:r>
            <a:br>
              <a:rPr lang="en-US" dirty="0">
                <a:latin typeface="IBM Plex Sans Light" panose="020B0403050203000203" pitchFamily="34" charset="0"/>
              </a:rPr>
            </a:br>
            <a:endParaRPr lang="en-US" dirty="0">
              <a:latin typeface="IBM Plex Sans Light" panose="020B0403050203000203" pitchFamily="34" charset="0"/>
            </a:endParaRPr>
          </a:p>
        </p:txBody>
      </p:sp>
      <p:sp>
        <p:nvSpPr>
          <p:cNvPr id="3" name="Content Placeholder 2">
            <a:extLst>
              <a:ext uri="{FF2B5EF4-FFF2-40B4-BE49-F238E27FC236}">
                <a16:creationId xmlns:a16="http://schemas.microsoft.com/office/drawing/2014/main" id="{538F5074-40AA-FC42-B744-272C5447795F}"/>
              </a:ext>
            </a:extLst>
          </p:cNvPr>
          <p:cNvSpPr>
            <a:spLocks noGrp="1"/>
          </p:cNvSpPr>
          <p:nvPr>
            <p:ph idx="1"/>
          </p:nvPr>
        </p:nvSpPr>
        <p:spPr>
          <a:xfrm>
            <a:off x="273187" y="3933170"/>
            <a:ext cx="2411397" cy="391684"/>
          </a:xfrm>
          <a:solidFill>
            <a:schemeClr val="accent1"/>
          </a:solidFill>
        </p:spPr>
        <p:txBody>
          <a:bodyPr anchor="ctr"/>
          <a:lstStyle/>
          <a:p>
            <a:pPr algn="ctr"/>
            <a:r>
              <a:rPr lang="en-US" dirty="0"/>
              <a:t>31 July 2023</a:t>
            </a:r>
          </a:p>
        </p:txBody>
      </p:sp>
    </p:spTree>
    <p:extLst>
      <p:ext uri="{BB962C8B-B14F-4D97-AF65-F5344CB8AC3E}">
        <p14:creationId xmlns:p14="http://schemas.microsoft.com/office/powerpoint/2010/main" val="3036822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b="1" dirty="0"/>
              <a:t>A3.6.5 &amp; B1.6.7: Audit Trail – Platform Audit Events</a:t>
            </a:r>
          </a:p>
        </p:txBody>
      </p:sp>
      <p:pic>
        <p:nvPicPr>
          <p:cNvPr id="11" name="Picture 10">
            <a:extLst>
              <a:ext uri="{FF2B5EF4-FFF2-40B4-BE49-F238E27FC236}">
                <a16:creationId xmlns:a16="http://schemas.microsoft.com/office/drawing/2014/main" id="{419F5AF4-F170-548E-5D10-8216C6D67A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14537" y="1871871"/>
            <a:ext cx="3825535" cy="4700729"/>
          </a:xfrm>
          <a:prstGeom prst="rect">
            <a:avLst/>
          </a:prstGeom>
        </p:spPr>
      </p:pic>
      <p:sp>
        <p:nvSpPr>
          <p:cNvPr id="12" name="TextBox 11">
            <a:extLst>
              <a:ext uri="{FF2B5EF4-FFF2-40B4-BE49-F238E27FC236}">
                <a16:creationId xmlns:a16="http://schemas.microsoft.com/office/drawing/2014/main" id="{6D69D4D7-900E-DFB8-6718-691F08A363BC}"/>
              </a:ext>
            </a:extLst>
          </p:cNvPr>
          <p:cNvSpPr txBox="1"/>
          <p:nvPr/>
        </p:nvSpPr>
        <p:spPr>
          <a:xfrm>
            <a:off x="8114538" y="1562100"/>
            <a:ext cx="19058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Failed Authentication Log</a:t>
            </a:r>
          </a:p>
        </p:txBody>
      </p:sp>
      <p:sp>
        <p:nvSpPr>
          <p:cNvPr id="14" name="TextBox 13">
            <a:extLst>
              <a:ext uri="{FF2B5EF4-FFF2-40B4-BE49-F238E27FC236}">
                <a16:creationId xmlns:a16="http://schemas.microsoft.com/office/drawing/2014/main" id="{9DF3F4E4-33DC-8573-44FC-A25D2128530C}"/>
              </a:ext>
            </a:extLst>
          </p:cNvPr>
          <p:cNvSpPr txBox="1"/>
          <p:nvPr/>
        </p:nvSpPr>
        <p:spPr>
          <a:xfrm>
            <a:off x="2898726" y="1635320"/>
            <a:ext cx="5215812" cy="4832092"/>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Login, Logout, Session, Authentication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security.users.authenticate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Success or failure when a user logs in.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security.users.revoke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Record when users log out.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security.accounts.authenticate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Success or failure of token authentication.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security.authorization</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Failure when invoking any privileged action.</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User Management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users.user.create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Authorize a user for access to the platform.</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users.user.delete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Remove access to the platform for user.</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users.user.update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Make changes in a user's profile, including name, email address.</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users.role.add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Grant a specific privilege to a user on the platform.</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users.role.remove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Revoke a platform privilege from a user.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Service Level</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services.service.create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is installed and enabled.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services.service.delete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is uninstalled.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services.service.update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is updated.</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Service Instances</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service_instances.instance.create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instance is provisioned.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service_instances.instance.delete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instance is </a:t>
            </a: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unprovisioned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service_instances.instance.update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service instance is changed.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service_instances.read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The list of service instances is retrieved.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service_instances.instance.read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query for the details of a service instance by ID.</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service_instances.user.add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Grant user access, with a particular role, to a service instance.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service_instances.user.delete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Revoke user access from a service instance.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service_instances.user.get</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query to list users with access to a service instance.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service_instances.user.update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Change a user’s access role for a service instance.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Connections</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connections.create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Add connection.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connections.update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Update connection.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connections.delete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Delete connection.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connections.read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query issued to retrieve all connections.</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connections.connection.read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A query issued to retrieve one connection’s details by ID.</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9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Deployments</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deployments.delete</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Delete service deployment.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900" b="0" i="0" u="none" strike="noStrike" kern="1200" cap="none" spc="0" normalizeH="0" baseline="0" noProof="0" dirty="0" err="1">
                <a:ln>
                  <a:noFill/>
                </a:ln>
                <a:solidFill>
                  <a:srgbClr val="161616"/>
                </a:solidFill>
                <a:effectLst/>
                <a:uLnTx/>
                <a:uFillTx/>
                <a:latin typeface="IBM Plex Sans" panose="020B0503050203000203" pitchFamily="34" charset="0"/>
                <a:ea typeface="+mn-ea"/>
                <a:cs typeface="+mn-cs"/>
              </a:rPr>
              <a:t>deployments.read</a:t>
            </a:r>
            <a:r>
              <a:rPr kumimoji="0" lang="en-AU" sz="9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rPr>
              <a:t> – Retrieve service deployment by ID.</a:t>
            </a:r>
          </a:p>
        </p:txBody>
      </p:sp>
      <p:sp>
        <p:nvSpPr>
          <p:cNvPr id="15" name="TextBox 14">
            <a:extLst>
              <a:ext uri="{FF2B5EF4-FFF2-40B4-BE49-F238E27FC236}">
                <a16:creationId xmlns:a16="http://schemas.microsoft.com/office/drawing/2014/main" id="{5FE5AD05-FE0E-ECD0-CC6A-14D9975D781D}"/>
              </a:ext>
            </a:extLst>
          </p:cNvPr>
          <p:cNvSpPr txBox="1"/>
          <p:nvPr/>
        </p:nvSpPr>
        <p:spPr>
          <a:xfrm>
            <a:off x="251927" y="1635320"/>
            <a:ext cx="21980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Cloud Pak for Data</a:t>
            </a:r>
            <a:b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Platform Events:</a:t>
            </a:r>
          </a:p>
        </p:txBody>
      </p:sp>
    </p:spTree>
    <p:extLst>
      <p:ext uri="{BB962C8B-B14F-4D97-AF65-F5344CB8AC3E}">
        <p14:creationId xmlns:p14="http://schemas.microsoft.com/office/powerpoint/2010/main" val="309752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kumimoji="0" lang="en-US" sz="2400" b="1" i="0" u="none" strike="noStrike" kern="1200" cap="none" spc="0" normalizeH="0" baseline="0" noProof="0" dirty="0">
                <a:ln>
                  <a:noFill/>
                </a:ln>
                <a:effectLst/>
                <a:uLnTx/>
                <a:uFillTx/>
                <a:latin typeface="Arial" panose="020B0604020202020204"/>
                <a:ea typeface="+mn-ea"/>
                <a:cs typeface="+mn-cs"/>
              </a:rPr>
              <a:t>B1.6.7: </a:t>
            </a:r>
            <a:r>
              <a:rPr lang="en-US" b="1" dirty="0"/>
              <a:t>Audit Trail – </a:t>
            </a:r>
            <a:r>
              <a:rPr kumimoji="0" lang="en-US" sz="2400" b="1" i="0" u="none" strike="noStrike" kern="1200" cap="none" spc="0" normalizeH="0" baseline="0" noProof="0" dirty="0">
                <a:ln>
                  <a:noFill/>
                </a:ln>
                <a:effectLst/>
                <a:uLnTx/>
                <a:uFillTx/>
                <a:latin typeface="Arial" panose="020B0604020202020204"/>
                <a:ea typeface="+mn-ea"/>
                <a:cs typeface="+mn-cs"/>
              </a:rPr>
              <a:t>Cloud Pak for Data Services Events </a:t>
            </a:r>
            <a:endParaRPr lang="en-US" b="1" dirty="0"/>
          </a:p>
        </p:txBody>
      </p:sp>
      <p:sp>
        <p:nvSpPr>
          <p:cNvPr id="15" name="TextBox 14">
            <a:extLst>
              <a:ext uri="{FF2B5EF4-FFF2-40B4-BE49-F238E27FC236}">
                <a16:creationId xmlns:a16="http://schemas.microsoft.com/office/drawing/2014/main" id="{5FE5AD05-FE0E-ECD0-CC6A-14D9975D781D}"/>
              </a:ext>
            </a:extLst>
          </p:cNvPr>
          <p:cNvSpPr txBox="1"/>
          <p:nvPr/>
        </p:nvSpPr>
        <p:spPr>
          <a:xfrm>
            <a:off x="251927" y="1351235"/>
            <a:ext cx="799872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Audit events for Cloud Pak for Data Services ( Example: Watson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BD065B55-FCC6-4215-5BB1-D7D0DC661092}"/>
              </a:ext>
            </a:extLst>
          </p:cNvPr>
          <p:cNvPicPr>
            <a:picLocks noChangeAspect="1"/>
          </p:cNvPicPr>
          <p:nvPr/>
        </p:nvPicPr>
        <p:blipFill>
          <a:blip r:embed="rId3"/>
          <a:stretch>
            <a:fillRect/>
          </a:stretch>
        </p:blipFill>
        <p:spPr>
          <a:xfrm>
            <a:off x="314876" y="1989683"/>
            <a:ext cx="5171524" cy="3740557"/>
          </a:xfrm>
          <a:prstGeom prst="rect">
            <a:avLst/>
          </a:prstGeom>
        </p:spPr>
      </p:pic>
      <p:pic>
        <p:nvPicPr>
          <p:cNvPr id="6" name="Picture 5">
            <a:extLst>
              <a:ext uri="{FF2B5EF4-FFF2-40B4-BE49-F238E27FC236}">
                <a16:creationId xmlns:a16="http://schemas.microsoft.com/office/drawing/2014/main" id="{10D52D0B-30AD-0E8A-0EBB-75A957A6502A}"/>
              </a:ext>
            </a:extLst>
          </p:cNvPr>
          <p:cNvPicPr>
            <a:picLocks noChangeAspect="1"/>
          </p:cNvPicPr>
          <p:nvPr/>
        </p:nvPicPr>
        <p:blipFill>
          <a:blip r:embed="rId4"/>
          <a:stretch>
            <a:fillRect/>
          </a:stretch>
        </p:blipFill>
        <p:spPr>
          <a:xfrm>
            <a:off x="5833717" y="2028678"/>
            <a:ext cx="5360655" cy="3368988"/>
          </a:xfrm>
          <a:prstGeom prst="rect">
            <a:avLst/>
          </a:prstGeom>
        </p:spPr>
      </p:pic>
      <p:pic>
        <p:nvPicPr>
          <p:cNvPr id="7" name="Picture 6">
            <a:extLst>
              <a:ext uri="{FF2B5EF4-FFF2-40B4-BE49-F238E27FC236}">
                <a16:creationId xmlns:a16="http://schemas.microsoft.com/office/drawing/2014/main" id="{3D0CADE9-71F0-56E7-5E35-E39173C90F58}"/>
              </a:ext>
            </a:extLst>
          </p:cNvPr>
          <p:cNvPicPr>
            <a:picLocks noChangeAspect="1"/>
          </p:cNvPicPr>
          <p:nvPr/>
        </p:nvPicPr>
        <p:blipFill>
          <a:blip r:embed="rId5"/>
          <a:stretch>
            <a:fillRect/>
          </a:stretch>
        </p:blipFill>
        <p:spPr>
          <a:xfrm>
            <a:off x="5962664" y="5472155"/>
            <a:ext cx="5360655" cy="995318"/>
          </a:xfrm>
          <a:prstGeom prst="rect">
            <a:avLst/>
          </a:prstGeom>
        </p:spPr>
      </p:pic>
    </p:spTree>
    <p:extLst>
      <p:ext uri="{BB962C8B-B14F-4D97-AF65-F5344CB8AC3E}">
        <p14:creationId xmlns:p14="http://schemas.microsoft.com/office/powerpoint/2010/main" val="784731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b="1" dirty="0"/>
              <a:t>B1.6.8 Audit Trail</a:t>
            </a:r>
          </a:p>
        </p:txBody>
      </p:sp>
      <p:sp>
        <p:nvSpPr>
          <p:cNvPr id="4" name="TextBox 3">
            <a:extLst>
              <a:ext uri="{FF2B5EF4-FFF2-40B4-BE49-F238E27FC236}">
                <a16:creationId xmlns:a16="http://schemas.microsoft.com/office/drawing/2014/main" id="{07670F81-0564-1146-56AC-EC8D436EA8F8}"/>
              </a:ext>
            </a:extLst>
          </p:cNvPr>
          <p:cNvSpPr txBox="1"/>
          <p:nvPr/>
        </p:nvSpPr>
        <p:spPr>
          <a:xfrm>
            <a:off x="192567" y="1350024"/>
            <a:ext cx="1161361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rPr>
              <a:t>The </a:t>
            </a: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OpenShift Audit Log</a:t>
            </a: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rPr>
              <a:t> and IBM Cloud Pak for Data </a:t>
            </a: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Audit Logging Service</a:t>
            </a: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rPr>
              <a:t> are designed to collect and forward audit records explicitly generated by OpenShift/Kubernetes and IBM Cloud Pak for Data services respectfully. Both Audit Logging solutions can be configured by customers to forward those audit records onto external customer SIEM (Security Information and Event Management) solutions which persists, secures and enables auditing compliance queries.</a:t>
            </a:r>
          </a:p>
        </p:txBody>
      </p:sp>
      <p:sp>
        <p:nvSpPr>
          <p:cNvPr id="6" name="TextBox 5">
            <a:extLst>
              <a:ext uri="{FF2B5EF4-FFF2-40B4-BE49-F238E27FC236}">
                <a16:creationId xmlns:a16="http://schemas.microsoft.com/office/drawing/2014/main" id="{C1C2CAD6-A431-5FDC-0ECB-1C09D8E99F66}"/>
              </a:ext>
            </a:extLst>
          </p:cNvPr>
          <p:cNvSpPr txBox="1"/>
          <p:nvPr/>
        </p:nvSpPr>
        <p:spPr>
          <a:xfrm>
            <a:off x="363255" y="2613392"/>
            <a:ext cx="4090416"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dirty="0">
                <a:ln>
                  <a:noFill/>
                </a:ln>
                <a:solidFill>
                  <a:srgbClr val="000000"/>
                </a:solidFill>
                <a:effectLst/>
                <a:uLnTx/>
                <a:uFillTx/>
                <a:latin typeface="Arial" panose="020B0604020202020204"/>
                <a:ea typeface="+mn-ea"/>
                <a:cs typeface="+mn-cs"/>
              </a:rPr>
              <a:t>How can I access audit logs?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You can configure Cloud Pak for Data to forward audit events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hlinkClick r:id="rId5" tooltip="You can export your Cloud Pak for Data audit records to Splunk."/>
              </a:rPr>
              <a:t>Splunk</a:t>
            </a:r>
            <a:endPar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hlinkClick r:id="rId6" tooltip="You can export your Cloud Pak for Data audit records to QRadar."/>
              </a:rPr>
              <a:t>QRadar®</a:t>
            </a:r>
            <a:endPar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hlinkClick r:id="rId7" tooltip="You can export your Cloud Pak for Data audit records to LogDNA."/>
              </a:rPr>
              <a:t>LogDNA</a:t>
            </a:r>
            <a:endPar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hlinkClick r:id="rId8" tooltip="You can optionally publish the audit logs to the zen-audit pod stdout logs on the cluster where Cloud Pak for Data is installed."/>
              </a:rPr>
              <a:t>zen-audit pod stdout logs</a:t>
            </a:r>
            <a:endPar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E8DC5A70-AAFC-873E-95E3-7A11D6DC5762}"/>
              </a:ext>
            </a:extLst>
          </p:cNvPr>
          <p:cNvSpPr txBox="1"/>
          <p:nvPr/>
        </p:nvSpPr>
        <p:spPr>
          <a:xfrm>
            <a:off x="5474208" y="2613392"/>
            <a:ext cx="6205728" cy="42780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dirty="0">
                <a:ln>
                  <a:noFill/>
                </a:ln>
                <a:solidFill>
                  <a:srgbClr val="000000"/>
                </a:solidFill>
                <a:effectLst/>
                <a:uLnTx/>
                <a:uFillTx/>
                <a:latin typeface="Arial" panose="020B0604020202020204"/>
                <a:ea typeface="+mn-ea"/>
                <a:cs typeface="+mn-cs"/>
              </a:rPr>
              <a:t>What events are audited?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9"/>
              </a:rPr>
              <a:t>Cloud Pak for Data platform audit events</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following list describes events in the Cloud Pak for Data platform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0"/>
              </a:rPr>
              <a:t>AI Factsheets</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AI Factsheets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1"/>
              </a:rPr>
              <a:t>Db2 Big SQL</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Db2® Big SQL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2"/>
              </a:rPr>
              <a:t>Db2 Management Console</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Db2 Data Management Console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3"/>
              </a:rPr>
              <a:t>Decision Optimization</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Decision Optimization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4"/>
              </a:rPr>
              <a:t>IBM Match 360 with Watson</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IBM® Match 360 with Watson™ service that are audited.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5"/>
              </a:rPr>
              <a:t>Informix</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Informix®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6"/>
              </a:rPr>
              <a:t>Watson Knowledge Catalog</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Watson Knowledge </a:t>
            </a:r>
            <a:r>
              <a:rPr kumimoji="0" lang="en-SG" sz="1200" b="0" i="0" u="none" strike="noStrike" kern="1200" cap="none" spc="0" normalizeH="0" baseline="0" noProof="0" dirty="0" err="1">
                <a:ln>
                  <a:noFill/>
                </a:ln>
                <a:solidFill>
                  <a:srgbClr val="000000"/>
                </a:solidFill>
                <a:effectLst/>
                <a:uLnTx/>
                <a:uFillTx/>
                <a:latin typeface="Arial" panose="020B0604020202020204"/>
                <a:ea typeface="+mn-ea"/>
                <a:cs typeface="+mn-cs"/>
              </a:rPr>
              <a:t>Catalog</a:t>
            </a: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7"/>
              </a:rPr>
              <a:t>Watson Query</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Watson Query service that are audited.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1" i="0" u="none" strike="noStrike" kern="1200" cap="none" spc="0" normalizeH="0" baseline="0" noProof="0" dirty="0">
                <a:ln>
                  <a:noFill/>
                </a:ln>
                <a:solidFill>
                  <a:srgbClr val="000000"/>
                </a:solidFill>
                <a:effectLst/>
                <a:uLnTx/>
                <a:uFillTx/>
                <a:latin typeface="Arial" panose="020B0604020202020204"/>
                <a:ea typeface="+mn-ea"/>
                <a:cs typeface="+mn-cs"/>
                <a:hlinkClick r:id="rId18"/>
              </a:rPr>
              <a:t>Watson Speech services</a:t>
            </a:r>
            <a:b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200" b="0" i="0" u="none" strike="noStrike" kern="1200" cap="none" spc="0" normalizeH="0" baseline="0" noProof="0" dirty="0">
                <a:ln>
                  <a:noFill/>
                </a:ln>
                <a:solidFill>
                  <a:srgbClr val="000000"/>
                </a:solidFill>
                <a:effectLst/>
                <a:uLnTx/>
                <a:uFillTx/>
                <a:latin typeface="Arial" panose="020B0604020202020204"/>
                <a:ea typeface="+mn-ea"/>
                <a:cs typeface="+mn-cs"/>
              </a:rPr>
              <a:t>The list of events in the Watson Speech services that are audited.</a:t>
            </a:r>
          </a:p>
        </p:txBody>
      </p:sp>
    </p:spTree>
    <p:extLst>
      <p:ext uri="{BB962C8B-B14F-4D97-AF65-F5344CB8AC3E}">
        <p14:creationId xmlns:p14="http://schemas.microsoft.com/office/powerpoint/2010/main" val="3109001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D3DB76-66E1-8C9F-88FB-80F42A005B44}"/>
              </a:ext>
            </a:extLst>
          </p:cNvPr>
          <p:cNvSpPr>
            <a:spLocks noGrp="1"/>
          </p:cNvSpPr>
          <p:nvPr>
            <p:ph idx="1"/>
          </p:nvPr>
        </p:nvSpPr>
        <p:spPr>
          <a:xfrm>
            <a:off x="291879" y="1909872"/>
            <a:ext cx="6413721" cy="4574540"/>
          </a:xfrm>
        </p:spPr>
        <p:txBody>
          <a:bodyPr/>
          <a:lstStyle/>
          <a:p>
            <a:pPr marL="285750" indent="-285750">
              <a:buFont typeface="Arial" panose="020B0604020202020204" pitchFamily="34" charset="0"/>
              <a:buChar char="•"/>
            </a:pPr>
            <a:r>
              <a:rPr lang="en-SG" sz="1800" b="1" dirty="0">
                <a:solidFill>
                  <a:schemeClr val="tx1"/>
                </a:solidFill>
                <a:latin typeface="+mn-lt"/>
                <a:ea typeface="+mn-ea"/>
                <a:cs typeface="+mn-cs"/>
              </a:rPr>
              <a:t>Login, Logout, Session, Authentication</a:t>
            </a:r>
            <a:br>
              <a:rPr lang="en-SG" sz="1800" dirty="0">
                <a:solidFill>
                  <a:schemeClr val="tx1"/>
                </a:solidFill>
                <a:latin typeface="+mn-lt"/>
                <a:ea typeface="+mn-ea"/>
                <a:cs typeface="+mn-cs"/>
              </a:rPr>
            </a:br>
            <a:r>
              <a:rPr lang="en-SG" sz="1200" dirty="0">
                <a:solidFill>
                  <a:schemeClr val="tx1"/>
                </a:solidFill>
                <a:latin typeface="+mn-lt"/>
                <a:ea typeface="+mn-ea"/>
                <a:cs typeface="+mn-cs"/>
              </a:rPr>
              <a:t>   - </a:t>
            </a:r>
            <a:r>
              <a:rPr lang="en-SG" sz="1600" dirty="0"/>
              <a:t>Success or failure when a user logs in</a:t>
            </a:r>
            <a:br>
              <a:rPr lang="en-SG" sz="1600" dirty="0"/>
            </a:br>
            <a:r>
              <a:rPr lang="en-SG" sz="1600" dirty="0"/>
              <a:t>  - Record when users log out</a:t>
            </a:r>
            <a:br>
              <a:rPr lang="en-SG" sz="1600" dirty="0"/>
            </a:br>
            <a:r>
              <a:rPr lang="en-SG" sz="1600" dirty="0"/>
              <a:t>  - Success or failure of token authentication</a:t>
            </a:r>
            <a:br>
              <a:rPr lang="en-SG" sz="1600" dirty="0"/>
            </a:br>
            <a:r>
              <a:rPr lang="en-SG" sz="1600" dirty="0"/>
              <a:t>  - Failure when invoking any privileged action</a:t>
            </a:r>
          </a:p>
          <a:p>
            <a:pPr marL="285750" indent="-285750">
              <a:buFont typeface="Arial" panose="020B0604020202020204" pitchFamily="34" charset="0"/>
              <a:buChar char="•"/>
            </a:pPr>
            <a:r>
              <a:rPr lang="en-SG" sz="1800" b="1" dirty="0">
                <a:solidFill>
                  <a:schemeClr val="tx1"/>
                </a:solidFill>
                <a:latin typeface="+mn-lt"/>
                <a:ea typeface="+mn-ea"/>
                <a:cs typeface="+mn-cs"/>
              </a:rPr>
              <a:t>User Management</a:t>
            </a:r>
            <a:br>
              <a:rPr lang="en-SG" sz="1800" dirty="0">
                <a:solidFill>
                  <a:schemeClr val="tx1"/>
                </a:solidFill>
                <a:latin typeface="+mn-lt"/>
                <a:ea typeface="+mn-ea"/>
                <a:cs typeface="+mn-cs"/>
              </a:rPr>
            </a:br>
            <a:r>
              <a:rPr lang="en-SG" sz="1800" dirty="0">
                <a:solidFill>
                  <a:schemeClr val="tx1"/>
                </a:solidFill>
                <a:latin typeface="+mn-lt"/>
                <a:ea typeface="+mn-ea"/>
                <a:cs typeface="+mn-cs"/>
              </a:rPr>
              <a:t> - </a:t>
            </a:r>
            <a:r>
              <a:rPr lang="en-SG" sz="1600" dirty="0"/>
              <a:t>Authorize a user for access to the platform</a:t>
            </a:r>
            <a:br>
              <a:rPr lang="en-SG" sz="1600" dirty="0"/>
            </a:br>
            <a:r>
              <a:rPr lang="en-SG" sz="1600" dirty="0"/>
              <a:t> - Remove access to the platform for user</a:t>
            </a:r>
            <a:br>
              <a:rPr lang="en-SG" sz="1600" dirty="0"/>
            </a:br>
            <a:r>
              <a:rPr lang="en-SG" sz="1600" dirty="0"/>
              <a:t> - Make changes in a user's profile, including name, email address</a:t>
            </a:r>
            <a:br>
              <a:rPr lang="en-SG" sz="1600" dirty="0"/>
            </a:br>
            <a:r>
              <a:rPr lang="en-SG" sz="1600" dirty="0"/>
              <a:t> - Grant a specific privilege to a user on the platform</a:t>
            </a:r>
            <a:br>
              <a:rPr lang="en-SG" sz="1600" dirty="0"/>
            </a:br>
            <a:r>
              <a:rPr lang="en-SG" sz="1600" dirty="0"/>
              <a:t> - Revoke a platform privilege from a user</a:t>
            </a:r>
          </a:p>
          <a:p>
            <a:pPr marL="285750" indent="-285750">
              <a:buFont typeface="Arial" panose="020B0604020202020204" pitchFamily="34" charset="0"/>
              <a:buChar char="•"/>
            </a:pPr>
            <a:r>
              <a:rPr lang="en-SG" sz="1800" b="1" dirty="0">
                <a:solidFill>
                  <a:schemeClr val="tx1"/>
                </a:solidFill>
                <a:latin typeface="+mn-lt"/>
                <a:ea typeface="+mn-ea"/>
                <a:cs typeface="+mn-cs"/>
              </a:rPr>
              <a:t>Service Level</a:t>
            </a:r>
          </a:p>
          <a:p>
            <a:pPr marL="304800" indent="50800">
              <a:buFontTx/>
              <a:buChar char="-"/>
            </a:pPr>
            <a:r>
              <a:rPr lang="en-SG" sz="1600" dirty="0"/>
              <a:t> A service is installed and enabled.</a:t>
            </a:r>
            <a:br>
              <a:rPr lang="en-SG" sz="1600" dirty="0"/>
            </a:br>
            <a:r>
              <a:rPr lang="en-SG" sz="1600" dirty="0"/>
              <a:t>- A service is uninstalled.</a:t>
            </a:r>
            <a:br>
              <a:rPr lang="en-SG" sz="1600" dirty="0"/>
            </a:br>
            <a:r>
              <a:rPr lang="en-SG" sz="1600" dirty="0"/>
              <a:t>- A service is updated.</a:t>
            </a:r>
          </a:p>
          <a:p>
            <a:pPr marL="285750" indent="-285750">
              <a:buFont typeface="Arial" panose="020B0604020202020204" pitchFamily="34" charset="0"/>
              <a:buChar char="•"/>
            </a:pPr>
            <a:endParaRPr lang="en-SG" sz="1600" dirty="0"/>
          </a:p>
          <a:p>
            <a:endParaRPr lang="en-US" sz="1800" dirty="0">
              <a:solidFill>
                <a:schemeClr val="tx1"/>
              </a:solidFill>
              <a:latin typeface="+mn-lt"/>
              <a:ea typeface="+mn-ea"/>
              <a:cs typeface="+mn-cs"/>
            </a:endParaRPr>
          </a:p>
        </p:txBody>
      </p:sp>
      <p:sp>
        <p:nvSpPr>
          <p:cNvPr id="3" name="Title 2">
            <a:extLst>
              <a:ext uri="{FF2B5EF4-FFF2-40B4-BE49-F238E27FC236}">
                <a16:creationId xmlns:a16="http://schemas.microsoft.com/office/drawing/2014/main" id="{AA974976-2B1B-8F41-BA32-B7D4A15D7F67}"/>
              </a:ext>
            </a:extLst>
          </p:cNvPr>
          <p:cNvSpPr>
            <a:spLocks noGrp="1"/>
          </p:cNvSpPr>
          <p:nvPr>
            <p:ph type="title"/>
          </p:nvPr>
        </p:nvSpPr>
        <p:spPr/>
        <p:txBody>
          <a:bodyPr/>
          <a:lstStyle/>
          <a:p>
            <a:r>
              <a:rPr lang="en-US" b="1" dirty="0"/>
              <a:t>B1.6.7, B1.6.8: Logging, Monitoring &amp; Alerting (</a:t>
            </a:r>
            <a:r>
              <a:rPr lang="en-US" b="1" dirty="0" err="1"/>
              <a:t>cont</a:t>
            </a:r>
            <a:r>
              <a:rPr lang="en-US" b="1" dirty="0"/>
              <a:t>) – User Actions</a:t>
            </a:r>
          </a:p>
        </p:txBody>
      </p:sp>
      <p:sp>
        <p:nvSpPr>
          <p:cNvPr id="4" name="TextBox 3">
            <a:extLst>
              <a:ext uri="{FF2B5EF4-FFF2-40B4-BE49-F238E27FC236}">
                <a16:creationId xmlns:a16="http://schemas.microsoft.com/office/drawing/2014/main" id="{E15AEDBC-A6F4-D122-8637-088883431108}"/>
              </a:ext>
            </a:extLst>
          </p:cNvPr>
          <p:cNvSpPr txBox="1"/>
          <p:nvPr/>
        </p:nvSpPr>
        <p:spPr>
          <a:xfrm>
            <a:off x="291879" y="1454726"/>
            <a:ext cx="11236036" cy="36933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Audit logging of user actions </a:t>
            </a:r>
          </a:p>
        </p:txBody>
      </p:sp>
      <p:sp>
        <p:nvSpPr>
          <p:cNvPr id="5" name="TextBox 4">
            <a:extLst>
              <a:ext uri="{FF2B5EF4-FFF2-40B4-BE49-F238E27FC236}">
                <a16:creationId xmlns:a16="http://schemas.microsoft.com/office/drawing/2014/main" id="{3F54D3CC-4432-3A01-E473-DA4122E4E81C}"/>
              </a:ext>
            </a:extLst>
          </p:cNvPr>
          <p:cNvSpPr txBox="1"/>
          <p:nvPr/>
        </p:nvSpPr>
        <p:spPr>
          <a:xfrm>
            <a:off x="625943" y="5838081"/>
            <a:ext cx="109019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t>Audit records can be </a:t>
            </a: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hlinkClick r:id="rId3">
                  <a:extLst>
                    <a:ext uri="{A12FA001-AC4F-418D-AE19-62706E023703}">
                      <ahyp:hlinkClr xmlns:ahyp="http://schemas.microsoft.com/office/drawing/2018/hyperlinkcolor" val="tx"/>
                    </a:ext>
                  </a:extLst>
                </a:hlinkClick>
              </a:rPr>
              <a:t>forwarded</a:t>
            </a: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t> to a security information and event management (SIEM) solution, </a:t>
            </a:r>
            <a:b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b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t>such as Splunk, </a:t>
            </a:r>
            <a:r>
              <a:rPr kumimoji="0" lang="en-SG" sz="1600" b="1" i="0" u="none" strike="noStrike" kern="1200" cap="none" spc="0" normalizeH="0" baseline="0" noProof="0" dirty="0" err="1">
                <a:ln>
                  <a:noFill/>
                </a:ln>
                <a:solidFill>
                  <a:schemeClr val="accent4"/>
                </a:solidFill>
                <a:effectLst/>
                <a:uLnTx/>
                <a:uFillTx/>
                <a:latin typeface="Arial" panose="020B0604020202020204"/>
                <a:ea typeface="+mn-ea"/>
                <a:cs typeface="+mn-cs"/>
              </a:rPr>
              <a:t>LogDNA</a:t>
            </a: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t>, or </a:t>
            </a:r>
            <a:r>
              <a:rPr kumimoji="0" lang="en-SG" sz="1600" b="1" i="0" u="none" strike="noStrike" kern="1200" cap="none" spc="0" normalizeH="0" baseline="0" noProof="0" dirty="0" err="1">
                <a:ln>
                  <a:noFill/>
                </a:ln>
                <a:solidFill>
                  <a:schemeClr val="accent4"/>
                </a:solidFill>
                <a:effectLst/>
                <a:uLnTx/>
                <a:uFillTx/>
                <a:latin typeface="Arial" panose="020B0604020202020204"/>
                <a:ea typeface="+mn-ea"/>
                <a:cs typeface="+mn-cs"/>
              </a:rPr>
              <a:t>QRadar</a:t>
            </a:r>
            <a:r>
              <a:rPr kumimoji="0" lang="en-SG" sz="1600" b="1" i="0" u="none" strike="noStrike" kern="1200" cap="none" spc="0" normalizeH="0" baseline="0" noProof="0" dirty="0">
                <a:ln>
                  <a:noFill/>
                </a:ln>
                <a:solidFill>
                  <a:schemeClr val="accent4"/>
                </a:solidFill>
                <a:effectLst/>
                <a:uLnTx/>
                <a:uFillTx/>
                <a:latin typeface="Arial" panose="020B0604020202020204"/>
                <a:ea typeface="+mn-ea"/>
                <a:cs typeface="+mn-cs"/>
              </a:rPr>
              <a:t>.</a:t>
            </a:r>
            <a:endParaRPr kumimoji="0" lang="en-US" sz="1600" b="1" i="0" u="none" strike="noStrike" kern="1200" cap="none" spc="0" normalizeH="0" baseline="0" noProof="0" dirty="0">
              <a:ln>
                <a:noFill/>
              </a:ln>
              <a:solidFill>
                <a:schemeClr val="accent4"/>
              </a:solidFill>
              <a:effectLst/>
              <a:uLnTx/>
              <a:uFillTx/>
              <a:latin typeface="Arial" panose="020B0604020202020204"/>
              <a:ea typeface="+mn-ea"/>
              <a:cs typeface="+mn-cs"/>
            </a:endParaRPr>
          </a:p>
        </p:txBody>
      </p:sp>
      <p:sp>
        <p:nvSpPr>
          <p:cNvPr id="6" name="Content Placeholder 1">
            <a:extLst>
              <a:ext uri="{FF2B5EF4-FFF2-40B4-BE49-F238E27FC236}">
                <a16:creationId xmlns:a16="http://schemas.microsoft.com/office/drawing/2014/main" id="{33113C61-517A-B0F8-9F1D-4A486EBD295E}"/>
              </a:ext>
            </a:extLst>
          </p:cNvPr>
          <p:cNvSpPr txBox="1">
            <a:spLocks/>
          </p:cNvSpPr>
          <p:nvPr/>
        </p:nvSpPr>
        <p:spPr>
          <a:xfrm>
            <a:off x="6616479" y="1922600"/>
            <a:ext cx="6413721" cy="4574540"/>
          </a:xfrm>
          <a:prstGeom prst="rect">
            <a:avLst/>
          </a:prstGeom>
        </p:spPr>
        <p:txBody>
          <a:bodyPr vert="horz" lIns="51323" tIns="25667" rIns="51323" bIns="25667"/>
          <a:lstStyle>
            <a:lvl1pPr marL="0" indent="0" algn="l" defTabSz="914400" rtl="0" eaLnBrk="1" latinLnBrk="0" hangingPunct="1">
              <a:lnSpc>
                <a:spcPct val="90000"/>
              </a:lnSpc>
              <a:spcBef>
                <a:spcPts val="10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1pPr>
            <a:lvl2pPr marL="4572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2pPr>
            <a:lvl3pPr marL="9144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3pPr>
            <a:lvl4pPr marL="13716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4pPr>
            <a:lvl5pPr marL="1828800" indent="0" algn="l" defTabSz="914400" rtl="0" eaLnBrk="1" latinLnBrk="0" hangingPunct="1">
              <a:lnSpc>
                <a:spcPct val="90000"/>
              </a:lnSpc>
              <a:spcBef>
                <a:spcPts val="500"/>
              </a:spcBef>
              <a:buFont typeface="Courier New" charset="0"/>
              <a:buNone/>
              <a:defRPr sz="1400" kern="1200">
                <a:solidFill>
                  <a:schemeClr val="tx1">
                    <a:lumMod val="50000"/>
                  </a:schemeClr>
                </a:solidFill>
                <a:latin typeface="IBM Plex Sans" panose="020B0503050203000203" pitchFamily="34" charset="0"/>
                <a:ea typeface="IBM Plex Sans" panose="020B0503050203000203" pitchFamily="34" charset="0"/>
                <a:cs typeface="IBM Plex Sans" panose="020B050305020300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SG" sz="1800" b="1" dirty="0">
                <a:solidFill>
                  <a:schemeClr val="tx1"/>
                </a:solidFill>
                <a:latin typeface="+mn-lt"/>
                <a:ea typeface="+mn-ea"/>
                <a:cs typeface="+mn-cs"/>
              </a:rPr>
              <a:t>Service Instances</a:t>
            </a:r>
            <a:br>
              <a:rPr lang="en-SG" sz="1800" dirty="0">
                <a:solidFill>
                  <a:schemeClr val="tx1"/>
                </a:solidFill>
                <a:latin typeface="+mn-lt"/>
                <a:ea typeface="+mn-ea"/>
                <a:cs typeface="+mn-cs"/>
              </a:rPr>
            </a:br>
            <a:r>
              <a:rPr lang="en-SG" sz="1200" dirty="0">
                <a:solidFill>
                  <a:schemeClr val="tx1"/>
                </a:solidFill>
                <a:latin typeface="+mn-lt"/>
                <a:ea typeface="+mn-ea"/>
                <a:cs typeface="+mn-cs"/>
              </a:rPr>
              <a:t>   - </a:t>
            </a:r>
            <a:r>
              <a:rPr lang="en-SG" sz="1600" dirty="0"/>
              <a:t>Service instance provisioned/de-provisioned/</a:t>
            </a:r>
            <a:br>
              <a:rPr lang="en-SG" sz="1600" dirty="0"/>
            </a:br>
            <a:r>
              <a:rPr lang="en-SG" sz="1600" dirty="0"/>
              <a:t>     changed</a:t>
            </a:r>
            <a:br>
              <a:rPr lang="en-SG" sz="1600" dirty="0"/>
            </a:br>
            <a:r>
              <a:rPr lang="en-SG" sz="1600" dirty="0"/>
              <a:t>   - Retrieve list of instances, query for details, list users</a:t>
            </a:r>
            <a:br>
              <a:rPr lang="en-SG" sz="1600" dirty="0"/>
            </a:br>
            <a:r>
              <a:rPr lang="en-SG" sz="1600" dirty="0"/>
              <a:t>   - Grant/revoke user access to a service instance</a:t>
            </a:r>
            <a:br>
              <a:rPr lang="en-SG" sz="1600" dirty="0"/>
            </a:br>
            <a:r>
              <a:rPr lang="en-SG" sz="1600" dirty="0"/>
              <a:t>   - Change user’s access role to a service instance</a:t>
            </a:r>
          </a:p>
          <a:p>
            <a:pPr marL="285750" indent="-285750">
              <a:buFont typeface="Arial" panose="020B0604020202020204" pitchFamily="34" charset="0"/>
              <a:buChar char="•"/>
            </a:pPr>
            <a:r>
              <a:rPr lang="en-SG" sz="1800" b="1" dirty="0">
                <a:solidFill>
                  <a:schemeClr val="tx1"/>
                </a:solidFill>
                <a:latin typeface="+mn-lt"/>
                <a:ea typeface="+mn-ea"/>
                <a:cs typeface="+mn-cs"/>
              </a:rPr>
              <a:t>Connections </a:t>
            </a:r>
            <a:br>
              <a:rPr lang="en-SG" sz="1600" b="1" dirty="0">
                <a:solidFill>
                  <a:schemeClr val="tx1"/>
                </a:solidFill>
                <a:latin typeface="+mn-lt"/>
                <a:ea typeface="+mn-ea"/>
                <a:cs typeface="+mn-cs"/>
              </a:rPr>
            </a:br>
            <a:r>
              <a:rPr lang="en-SG" sz="1600" b="1" dirty="0">
                <a:solidFill>
                  <a:schemeClr val="tx1"/>
                </a:solidFill>
                <a:latin typeface="+mn-lt"/>
                <a:ea typeface="+mn-ea"/>
                <a:cs typeface="+mn-cs"/>
              </a:rPr>
              <a:t> -  </a:t>
            </a:r>
            <a:r>
              <a:rPr lang="en-SG" sz="1600" dirty="0"/>
              <a:t>Add/update/delete connections</a:t>
            </a:r>
            <a:br>
              <a:rPr lang="en-SG" sz="1600" dirty="0"/>
            </a:br>
            <a:r>
              <a:rPr lang="en-SG" sz="1600" dirty="0"/>
              <a:t> -  Retrieve all connections/connection details by id</a:t>
            </a:r>
          </a:p>
          <a:p>
            <a:pPr marL="285750" indent="-285750">
              <a:buFont typeface="Arial" panose="020B0604020202020204" pitchFamily="34" charset="0"/>
              <a:buChar char="•"/>
            </a:pPr>
            <a:r>
              <a:rPr lang="en-SG" sz="1800" b="1" dirty="0">
                <a:solidFill>
                  <a:schemeClr val="tx1"/>
                </a:solidFill>
                <a:latin typeface="+mn-lt"/>
                <a:ea typeface="+mn-ea"/>
                <a:cs typeface="+mn-cs"/>
              </a:rPr>
              <a:t>Deployments</a:t>
            </a:r>
            <a:br>
              <a:rPr lang="en-SG" sz="1600" b="1" dirty="0">
                <a:solidFill>
                  <a:schemeClr val="tx1"/>
                </a:solidFill>
                <a:latin typeface="+mn-lt"/>
                <a:ea typeface="+mn-ea"/>
                <a:cs typeface="+mn-cs"/>
              </a:rPr>
            </a:br>
            <a:r>
              <a:rPr lang="en-SG" sz="1600" b="1" dirty="0">
                <a:solidFill>
                  <a:schemeClr val="tx1"/>
                </a:solidFill>
                <a:latin typeface="+mn-lt"/>
                <a:ea typeface="+mn-ea"/>
                <a:cs typeface="+mn-cs"/>
              </a:rPr>
              <a:t> - </a:t>
            </a:r>
            <a:r>
              <a:rPr lang="en-SG" sz="1600" dirty="0">
                <a:solidFill>
                  <a:schemeClr val="tx1"/>
                </a:solidFill>
                <a:latin typeface="+mn-lt"/>
                <a:ea typeface="+mn-ea"/>
                <a:cs typeface="+mn-cs"/>
              </a:rPr>
              <a:t>Read Deployments</a:t>
            </a:r>
            <a:br>
              <a:rPr lang="en-SG" sz="1600" dirty="0"/>
            </a:br>
            <a:r>
              <a:rPr lang="en-SG" sz="1600" dirty="0"/>
              <a:t> - Delete Deployments</a:t>
            </a:r>
          </a:p>
          <a:p>
            <a:pPr marL="285750" indent="-285750">
              <a:buFont typeface="Arial" panose="020B0604020202020204" pitchFamily="34" charset="0"/>
              <a:buChar char="•"/>
            </a:pPr>
            <a:endParaRPr lang="en-SG" sz="1600" dirty="0"/>
          </a:p>
        </p:txBody>
      </p:sp>
    </p:spTree>
    <p:extLst>
      <p:ext uri="{BB962C8B-B14F-4D97-AF65-F5344CB8AC3E}">
        <p14:creationId xmlns:p14="http://schemas.microsoft.com/office/powerpoint/2010/main" val="300588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515E9-853A-B1CC-7D11-A5F9BF3E77C6}"/>
              </a:ext>
            </a:extLst>
          </p:cNvPr>
          <p:cNvSpPr>
            <a:spLocks noGrp="1"/>
          </p:cNvSpPr>
          <p:nvPr>
            <p:ph idx="1"/>
          </p:nvPr>
        </p:nvSpPr>
        <p:spPr>
          <a:xfrm>
            <a:off x="363257" y="1562100"/>
            <a:ext cx="3919804" cy="4574540"/>
          </a:xfrm>
        </p:spPr>
        <p:txBody>
          <a:bodyPr/>
          <a:lstStyle/>
          <a:p>
            <a:pPr algn="l" fontAlgn="base"/>
            <a:r>
              <a:rPr lang="en-AU" b="0" i="0" dirty="0">
                <a:solidFill>
                  <a:srgbClr val="161616"/>
                </a:solidFill>
                <a:effectLst/>
                <a:latin typeface="IBM Plex Sans" panose="020B0503050203000203" pitchFamily="34" charset="0"/>
              </a:rPr>
              <a:t>You can configure </a:t>
            </a:r>
            <a:r>
              <a:rPr lang="en-AU" b="0" i="0" dirty="0">
                <a:solidFill>
                  <a:srgbClr val="161616"/>
                </a:solidFill>
                <a:effectLst/>
                <a:latin typeface="inherit"/>
              </a:rPr>
              <a:t>IBM® Cloud Pak for Data</a:t>
            </a:r>
            <a:r>
              <a:rPr lang="en-AU" b="0" i="0" dirty="0">
                <a:solidFill>
                  <a:srgbClr val="161616"/>
                </a:solidFill>
                <a:effectLst/>
                <a:latin typeface="IBM Plex Sans" panose="020B0503050203000203" pitchFamily="34" charset="0"/>
              </a:rPr>
              <a:t> to forward audit records to a security information and event management (SIEM) solution, such as </a:t>
            </a:r>
            <a:r>
              <a:rPr lang="en-AU" b="0" i="0" dirty="0">
                <a:solidFill>
                  <a:srgbClr val="161616"/>
                </a:solidFill>
                <a:effectLst/>
                <a:latin typeface="inherit"/>
              </a:rPr>
              <a:t>Splunk</a:t>
            </a:r>
            <a:r>
              <a:rPr lang="en-AU" b="0" i="0" dirty="0">
                <a:solidFill>
                  <a:srgbClr val="161616"/>
                </a:solidFill>
                <a:effectLst/>
                <a:latin typeface="IBM Plex Sans" panose="020B0503050203000203" pitchFamily="34" charset="0"/>
              </a:rPr>
              <a:t>, </a:t>
            </a:r>
            <a:r>
              <a:rPr lang="en-AU" b="0" i="0" dirty="0" err="1">
                <a:solidFill>
                  <a:srgbClr val="161616"/>
                </a:solidFill>
                <a:effectLst/>
                <a:latin typeface="inherit"/>
              </a:rPr>
              <a:t>LogDNA</a:t>
            </a:r>
            <a:r>
              <a:rPr lang="en-AU" b="0" i="0" dirty="0">
                <a:solidFill>
                  <a:srgbClr val="161616"/>
                </a:solidFill>
                <a:effectLst/>
                <a:latin typeface="IBM Plex Sans" panose="020B0503050203000203" pitchFamily="34" charset="0"/>
              </a:rPr>
              <a:t>, or </a:t>
            </a:r>
            <a:r>
              <a:rPr lang="en-AU" b="0" i="0" dirty="0" err="1">
                <a:solidFill>
                  <a:srgbClr val="161616"/>
                </a:solidFill>
                <a:effectLst/>
                <a:latin typeface="IBM Plex Sans" panose="020B0503050203000203" pitchFamily="34" charset="0"/>
              </a:rPr>
              <a:t>QRadar</a:t>
            </a:r>
            <a:r>
              <a:rPr lang="en-AU" b="0" i="0" dirty="0">
                <a:solidFill>
                  <a:srgbClr val="161616"/>
                </a:solidFill>
                <a:effectLst/>
                <a:latin typeface="IBM Plex Sans" panose="020B0503050203000203" pitchFamily="34" charset="0"/>
              </a:rPr>
              <a:t>®.</a:t>
            </a:r>
            <a:endParaRPr lang="en-AU" dirty="0"/>
          </a:p>
          <a:p>
            <a:pPr algn="l" fontAlgn="base"/>
            <a:endParaRPr lang="en-AU" b="0" i="0" dirty="0">
              <a:solidFill>
                <a:srgbClr val="161616"/>
              </a:solidFill>
              <a:effectLst/>
              <a:latin typeface="IBM Plex Sans" panose="020B0503050203000203" pitchFamily="34" charset="0"/>
            </a:endParaRPr>
          </a:p>
          <a:p>
            <a:pPr algn="l" fontAlgn="base"/>
            <a:r>
              <a:rPr lang="en-AU" b="0" i="0" dirty="0">
                <a:solidFill>
                  <a:srgbClr val="161616"/>
                </a:solidFill>
                <a:effectLst/>
                <a:latin typeface="IBM Plex Sans" panose="020B0503050203000203" pitchFamily="34" charset="0"/>
              </a:rPr>
              <a:t>The Audit Logging Service uses </a:t>
            </a:r>
            <a:r>
              <a:rPr lang="en-AU" b="0" i="0" u="none" strike="noStrike" dirty="0">
                <a:solidFill>
                  <a:srgbClr val="0F62FE"/>
                </a:solidFill>
                <a:effectLst/>
                <a:latin typeface="inherit"/>
                <a:hlinkClick r:id="rId2" tooltip="(Opens in a new tab or window)"/>
              </a:rPr>
              <a:t>Fluentd output plugins</a:t>
            </a:r>
            <a:r>
              <a:rPr lang="en-AU" b="0" i="0" dirty="0">
                <a:solidFill>
                  <a:srgbClr val="161616"/>
                </a:solidFill>
                <a:effectLst/>
                <a:latin typeface="IBM Plex Sans" panose="020B0503050203000203" pitchFamily="34" charset="0"/>
              </a:rPr>
              <a:t> to forward and export audit records. </a:t>
            </a:r>
          </a:p>
          <a:p>
            <a:pPr algn="l" fontAlgn="base"/>
            <a:endParaRPr lang="en-AU" dirty="0">
              <a:solidFill>
                <a:srgbClr val="161616"/>
              </a:solidFill>
            </a:endParaRPr>
          </a:p>
          <a:p>
            <a:pPr algn="l" fontAlgn="base"/>
            <a:r>
              <a:rPr lang="en-AU" b="0" i="0" dirty="0">
                <a:solidFill>
                  <a:srgbClr val="161616"/>
                </a:solidFill>
                <a:effectLst/>
                <a:latin typeface="IBM Plex Sans" panose="020B0503050203000203" pitchFamily="34" charset="0"/>
              </a:rPr>
              <a:t>When you enable the Audit Logging Service, you specify the external SIEM system that you want to forward the audit records to. The Audit Logging Service explicitly supports the following SIEM solutions:</a:t>
            </a:r>
          </a:p>
          <a:p>
            <a:pPr marL="457200" indent="-457200" algn="l" fontAlgn="base">
              <a:buFont typeface="Arial" panose="020B0604020202020204" pitchFamily="34" charset="0"/>
              <a:buChar char="•"/>
            </a:pPr>
            <a:r>
              <a:rPr lang="en-AU" b="0" i="0" dirty="0">
                <a:solidFill>
                  <a:srgbClr val="161616"/>
                </a:solidFill>
                <a:effectLst/>
                <a:latin typeface="inherit"/>
              </a:rPr>
              <a:t>Splunk</a:t>
            </a:r>
            <a:endParaRPr lang="en-AU" dirty="0">
              <a:solidFill>
                <a:srgbClr val="161616"/>
              </a:solidFill>
            </a:endParaRPr>
          </a:p>
          <a:p>
            <a:pPr marL="457200" indent="-457200" algn="l" fontAlgn="base">
              <a:buFont typeface="Arial" panose="020B0604020202020204" pitchFamily="34" charset="0"/>
              <a:buChar char="•"/>
            </a:pPr>
            <a:r>
              <a:rPr lang="en-AU" b="0" i="0" dirty="0" err="1">
                <a:solidFill>
                  <a:srgbClr val="161616"/>
                </a:solidFill>
                <a:effectLst/>
                <a:latin typeface="inherit"/>
              </a:rPr>
              <a:t>LogDNA</a:t>
            </a:r>
            <a:endParaRPr lang="en-AU" b="0" i="0" dirty="0">
              <a:solidFill>
                <a:srgbClr val="161616"/>
              </a:solidFill>
              <a:effectLst/>
              <a:latin typeface="inherit"/>
            </a:endParaRPr>
          </a:p>
          <a:p>
            <a:pPr marL="457200" indent="-457200" algn="l" fontAlgn="base">
              <a:buFont typeface="Arial" panose="020B0604020202020204" pitchFamily="34" charset="0"/>
              <a:buChar char="•"/>
            </a:pPr>
            <a:r>
              <a:rPr lang="en-AU" b="0" i="0" dirty="0" err="1">
                <a:solidFill>
                  <a:srgbClr val="161616"/>
                </a:solidFill>
                <a:effectLst/>
                <a:latin typeface="IBM Plex Sans" panose="020B0503050203000203" pitchFamily="34" charset="0"/>
              </a:rPr>
              <a:t>QRadar</a:t>
            </a:r>
            <a:r>
              <a:rPr lang="en-AU" b="0" i="0" dirty="0">
                <a:solidFill>
                  <a:srgbClr val="161616"/>
                </a:solidFill>
                <a:effectLst/>
                <a:latin typeface="IBM Plex Sans" panose="020B0503050203000203" pitchFamily="34" charset="0"/>
              </a:rPr>
              <a:t>®</a:t>
            </a:r>
            <a:br>
              <a:rPr lang="en-AU" dirty="0"/>
            </a:br>
            <a:br>
              <a:rPr lang="en-AU" dirty="0"/>
            </a:br>
            <a:endParaRPr lang="en-US" dirty="0"/>
          </a:p>
        </p:txBody>
      </p:sp>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b="1" dirty="0"/>
              <a:t>B1.6.8: Audit Trail – Export Logs</a:t>
            </a:r>
          </a:p>
        </p:txBody>
      </p:sp>
      <p:pic>
        <p:nvPicPr>
          <p:cNvPr id="6" name="Picture 5" descr="Diagram&#10;&#10;Description automatically generated">
            <a:extLst>
              <a:ext uri="{FF2B5EF4-FFF2-40B4-BE49-F238E27FC236}">
                <a16:creationId xmlns:a16="http://schemas.microsoft.com/office/drawing/2014/main" id="{E0C3D76C-3911-724E-0AF1-874FDA2EF2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6284" y="2514157"/>
            <a:ext cx="7275754" cy="3716703"/>
          </a:xfrm>
          <a:prstGeom prst="rect">
            <a:avLst/>
          </a:prstGeom>
        </p:spPr>
      </p:pic>
      <p:sp>
        <p:nvSpPr>
          <p:cNvPr id="11" name="TextBox 10">
            <a:extLst>
              <a:ext uri="{FF2B5EF4-FFF2-40B4-BE49-F238E27FC236}">
                <a16:creationId xmlns:a16="http://schemas.microsoft.com/office/drawing/2014/main" id="{2D55DD39-929B-EC52-980B-2BEE92D4BAF8}"/>
              </a:ext>
            </a:extLst>
          </p:cNvPr>
          <p:cNvSpPr txBox="1"/>
          <p:nvPr/>
        </p:nvSpPr>
        <p:spPr>
          <a:xfrm>
            <a:off x="4877841" y="1562100"/>
            <a:ext cx="34163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Sample integration with Splunk:</a:t>
            </a:r>
          </a:p>
        </p:txBody>
      </p:sp>
    </p:spTree>
    <p:extLst>
      <p:ext uri="{BB962C8B-B14F-4D97-AF65-F5344CB8AC3E}">
        <p14:creationId xmlns:p14="http://schemas.microsoft.com/office/powerpoint/2010/main" val="3061885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515E9-853A-B1CC-7D11-A5F9BF3E77C6}"/>
              </a:ext>
            </a:extLst>
          </p:cNvPr>
          <p:cNvSpPr>
            <a:spLocks noGrp="1"/>
          </p:cNvSpPr>
          <p:nvPr>
            <p:ph idx="1"/>
          </p:nvPr>
        </p:nvSpPr>
        <p:spPr/>
        <p:txBody>
          <a:bodyPr/>
          <a:lstStyle/>
          <a:p>
            <a:r>
              <a:rPr lang="en-US" sz="1600" dirty="0"/>
              <a:t>Watson Studio provides audit logging capabilities in the collaboration workspace known as Projects. When creating a project, the </a:t>
            </a:r>
            <a:r>
              <a:rPr lang="en-US" sz="1600" b="1" dirty="0">
                <a:solidFill>
                  <a:schemeClr val="bg2"/>
                </a:solidFill>
              </a:rPr>
              <a:t>project administrator</a:t>
            </a:r>
            <a:r>
              <a:rPr lang="en-US" sz="1600" b="1" dirty="0"/>
              <a:t> </a:t>
            </a:r>
            <a:r>
              <a:rPr lang="en-US" sz="1600" dirty="0"/>
              <a:t>can set the project to log activity. Logs can then be </a:t>
            </a:r>
            <a:r>
              <a:rPr lang="en-US" sz="1600" dirty="0">
                <a:solidFill>
                  <a:schemeClr val="bg2"/>
                </a:solidFill>
              </a:rPr>
              <a:t>downloaded</a:t>
            </a:r>
            <a:r>
              <a:rPr lang="en-US" sz="1600" dirty="0"/>
              <a:t> and </a:t>
            </a:r>
            <a:r>
              <a:rPr lang="en-US" sz="1600" dirty="0">
                <a:solidFill>
                  <a:schemeClr val="bg2"/>
                </a:solidFill>
              </a:rPr>
              <a:t>exported</a:t>
            </a:r>
            <a:r>
              <a:rPr lang="en-US" sz="1600" dirty="0"/>
              <a:t> for analysis (as CSV file).</a:t>
            </a:r>
          </a:p>
        </p:txBody>
      </p:sp>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b="1" dirty="0"/>
              <a:t>A3.6.8 &amp; B1.6.7: Audit Trail – Project Logging</a:t>
            </a:r>
          </a:p>
        </p:txBody>
      </p:sp>
      <p:pic>
        <p:nvPicPr>
          <p:cNvPr id="4" name="Picture 3">
            <a:extLst>
              <a:ext uri="{FF2B5EF4-FFF2-40B4-BE49-F238E27FC236}">
                <a16:creationId xmlns:a16="http://schemas.microsoft.com/office/drawing/2014/main" id="{00C950D3-08DE-F415-26C0-289F01B861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7225" y="2116493"/>
            <a:ext cx="2312579" cy="1732876"/>
          </a:xfrm>
          <a:prstGeom prst="rect">
            <a:avLst/>
          </a:prstGeom>
        </p:spPr>
      </p:pic>
      <p:sp>
        <p:nvSpPr>
          <p:cNvPr id="5" name="TextBox 4">
            <a:extLst>
              <a:ext uri="{FF2B5EF4-FFF2-40B4-BE49-F238E27FC236}">
                <a16:creationId xmlns:a16="http://schemas.microsoft.com/office/drawing/2014/main" id="{1FE0C67A-B0C6-A11F-45FE-7EDBF3E3A1CC}"/>
              </a:ext>
            </a:extLst>
          </p:cNvPr>
          <p:cNvSpPr txBox="1"/>
          <p:nvPr/>
        </p:nvSpPr>
        <p:spPr>
          <a:xfrm>
            <a:off x="530042" y="2464375"/>
            <a:ext cx="6957802" cy="2769989"/>
          </a:xfrm>
          <a:prstGeom prst="rect">
            <a:avLst/>
          </a:prstGeom>
          <a:solidFill>
            <a:schemeClr val="accent6"/>
          </a:solidFill>
        </p:spPr>
        <p:txBody>
          <a:bodyPr wrap="non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161616"/>
                </a:solidFill>
                <a:effectLst/>
                <a:uLnTx/>
                <a:uFillTx/>
                <a:latin typeface="Arial" panose="020B0604020202020204"/>
                <a:ea typeface="+mn-ea"/>
                <a:cs typeface="+mn-cs"/>
              </a:rPr>
              <a:t>Tracked activities: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data assets (of type CSV, XSL and TXT)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deleting or updating connections (local and global)</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data assets added to the project from a catalogue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Data Refinery flows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SPSS models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notebooks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environment runtime definitions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notebook or Data Refinery jobs (both on-demand and scheduled jobs)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Updating the project description from the </a:t>
            </a:r>
            <a:r>
              <a:rPr kumimoji="0" lang="en-AU" sz="1400" b="1" i="0" u="none" strike="noStrike" kern="1200" cap="none" spc="0" normalizeH="0" baseline="0" noProof="0" dirty="0">
                <a:ln>
                  <a:noFill/>
                </a:ln>
                <a:solidFill>
                  <a:srgbClr val="161616"/>
                </a:solidFill>
                <a:effectLst/>
                <a:uLnTx/>
                <a:uFillTx/>
                <a:latin typeface="inherit"/>
                <a:ea typeface="+mn-ea"/>
                <a:cs typeface="+mn-cs"/>
              </a:rPr>
              <a:t>Settings</a:t>
            </a:r>
            <a:r>
              <a:rPr kumimoji="0" lang="en-AU" sz="1400" b="0" i="0" u="none" strike="noStrike" kern="1200" cap="none" spc="0" normalizeH="0" baseline="0" noProof="0" dirty="0">
                <a:ln>
                  <a:noFill/>
                </a:ln>
                <a:solidFill>
                  <a:srgbClr val="161616"/>
                </a:solidFill>
                <a:effectLst/>
                <a:uLnTx/>
                <a:uFillTx/>
                <a:latin typeface="inherit"/>
                <a:ea typeface="+mn-ea"/>
                <a:cs typeface="+mn-cs"/>
              </a:rPr>
              <a:t> page of the project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deleting project collaborators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AU" sz="1400" b="0" i="0" u="none" strike="noStrike" kern="1200" cap="none" spc="0" normalizeH="0" baseline="0" noProof="0" dirty="0">
                <a:ln>
                  <a:noFill/>
                </a:ln>
                <a:solidFill>
                  <a:srgbClr val="161616"/>
                </a:solidFill>
                <a:effectLst/>
                <a:uLnTx/>
                <a:uFillTx/>
                <a:latin typeface="inherit"/>
                <a:ea typeface="+mn-ea"/>
                <a:cs typeface="+mn-cs"/>
              </a:rPr>
              <a:t>Adding or changing the role of project collaborators</a:t>
            </a:r>
          </a:p>
        </p:txBody>
      </p:sp>
      <p:pic>
        <p:nvPicPr>
          <p:cNvPr id="8" name="Picture 7">
            <a:extLst>
              <a:ext uri="{FF2B5EF4-FFF2-40B4-BE49-F238E27FC236}">
                <a16:creationId xmlns:a16="http://schemas.microsoft.com/office/drawing/2014/main" id="{20669987-668C-F43C-1811-1C2EC14EAE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042" y="5676532"/>
            <a:ext cx="11508598" cy="642938"/>
          </a:xfrm>
          <a:prstGeom prst="rect">
            <a:avLst/>
          </a:prstGeom>
        </p:spPr>
      </p:pic>
      <p:sp>
        <p:nvSpPr>
          <p:cNvPr id="9" name="TextBox 8">
            <a:extLst>
              <a:ext uri="{FF2B5EF4-FFF2-40B4-BE49-F238E27FC236}">
                <a16:creationId xmlns:a16="http://schemas.microsoft.com/office/drawing/2014/main" id="{575D2A63-E65B-5A30-1CCB-BCA6D38C7074}"/>
              </a:ext>
            </a:extLst>
          </p:cNvPr>
          <p:cNvSpPr txBox="1"/>
          <p:nvPr/>
        </p:nvSpPr>
        <p:spPr>
          <a:xfrm>
            <a:off x="530042" y="5273715"/>
            <a:ext cx="1479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Sample Log:</a:t>
            </a:r>
          </a:p>
        </p:txBody>
      </p:sp>
      <p:pic>
        <p:nvPicPr>
          <p:cNvPr id="10" name="Picture 9">
            <a:extLst>
              <a:ext uri="{FF2B5EF4-FFF2-40B4-BE49-F238E27FC236}">
                <a16:creationId xmlns:a16="http://schemas.microsoft.com/office/drawing/2014/main" id="{B2C61B11-BFCD-91C3-2594-532F723BA3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98382" y="3989584"/>
            <a:ext cx="2230362" cy="1613030"/>
          </a:xfrm>
          <a:prstGeom prst="rect">
            <a:avLst/>
          </a:prstGeom>
        </p:spPr>
      </p:pic>
    </p:spTree>
    <p:extLst>
      <p:ext uri="{BB962C8B-B14F-4D97-AF65-F5344CB8AC3E}">
        <p14:creationId xmlns:p14="http://schemas.microsoft.com/office/powerpoint/2010/main" val="3900161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3947ED-25EB-E575-92A5-42194144E9D8}"/>
              </a:ext>
            </a:extLst>
          </p:cNvPr>
          <p:cNvSpPr>
            <a:spLocks noGrp="1"/>
          </p:cNvSpPr>
          <p:nvPr>
            <p:ph idx="1"/>
          </p:nvPr>
        </p:nvSpPr>
        <p:spPr>
          <a:xfrm>
            <a:off x="363255" y="1287276"/>
            <a:ext cx="11442921" cy="4574540"/>
          </a:xfrm>
        </p:spPr>
        <p:txBody>
          <a:bodyPr/>
          <a:lstStyle/>
          <a:p>
            <a:pPr marL="285750" indent="-285750">
              <a:lnSpc>
                <a:spcPct val="100000"/>
              </a:lnSpc>
              <a:spcBef>
                <a:spcPts val="0"/>
              </a:spcBef>
              <a:buFont typeface="Arial" panose="020B0604020202020204" pitchFamily="34" charset="0"/>
              <a:buChar char="•"/>
            </a:pPr>
            <a:r>
              <a:rPr lang="en-US" sz="1800" dirty="0">
                <a:solidFill>
                  <a:schemeClr val="tx1"/>
                </a:solidFill>
                <a:latin typeface="+mn-lt"/>
                <a:ea typeface="+mn-ea"/>
                <a:cs typeface="+mn-cs"/>
              </a:rPr>
              <a:t>Ability to monitor and review capacity utilization</a:t>
            </a:r>
          </a:p>
          <a:p>
            <a:pPr marL="285750" indent="-285750">
              <a:lnSpc>
                <a:spcPct val="100000"/>
              </a:lnSpc>
              <a:spcBef>
                <a:spcPts val="0"/>
              </a:spcBef>
              <a:buFont typeface="Arial" panose="020B0604020202020204" pitchFamily="34" charset="0"/>
              <a:buChar char="•"/>
            </a:pPr>
            <a:r>
              <a:rPr lang="en-US" sz="1800" dirty="0">
                <a:solidFill>
                  <a:schemeClr val="tx1"/>
                </a:solidFill>
                <a:latin typeface="+mn-lt"/>
                <a:ea typeface="+mn-ea"/>
                <a:cs typeface="+mn-cs"/>
              </a:rPr>
              <a:t>Ability to support system monitoring, reporting and generation of notification and alerts.</a:t>
            </a:r>
          </a:p>
        </p:txBody>
      </p:sp>
      <p:sp>
        <p:nvSpPr>
          <p:cNvPr id="3" name="Title 2">
            <a:extLst>
              <a:ext uri="{FF2B5EF4-FFF2-40B4-BE49-F238E27FC236}">
                <a16:creationId xmlns:a16="http://schemas.microsoft.com/office/drawing/2014/main" id="{507245F4-F8A4-7959-5274-7585FB37552F}"/>
              </a:ext>
            </a:extLst>
          </p:cNvPr>
          <p:cNvSpPr>
            <a:spLocks noGrp="1"/>
          </p:cNvSpPr>
          <p:nvPr>
            <p:ph type="title"/>
          </p:nvPr>
        </p:nvSpPr>
        <p:spPr/>
        <p:txBody>
          <a:bodyPr/>
          <a:lstStyle/>
          <a:p>
            <a:r>
              <a:rPr lang="en-US" b="1" dirty="0"/>
              <a:t>B1.6.6: Logging, Monitoring &amp; Alerting (</a:t>
            </a:r>
            <a:r>
              <a:rPr lang="en-US" b="1" dirty="0" err="1"/>
              <a:t>cont</a:t>
            </a:r>
            <a:r>
              <a:rPr lang="en-US" b="1" dirty="0"/>
              <a:t>) – Infrastructure </a:t>
            </a:r>
          </a:p>
        </p:txBody>
      </p:sp>
      <p:pic>
        <p:nvPicPr>
          <p:cNvPr id="6" name="Picture 5" descr="Graphical user interface, application&#10;&#10;Description automatically generated">
            <a:extLst>
              <a:ext uri="{FF2B5EF4-FFF2-40B4-BE49-F238E27FC236}">
                <a16:creationId xmlns:a16="http://schemas.microsoft.com/office/drawing/2014/main" id="{423D400E-FA6D-E942-B8B1-05356221DF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710" y="1917926"/>
            <a:ext cx="6665871" cy="4272705"/>
          </a:xfrm>
          <a:prstGeom prst="rect">
            <a:avLst/>
          </a:prstGeom>
        </p:spPr>
      </p:pic>
      <p:sp>
        <p:nvSpPr>
          <p:cNvPr id="8" name="TextBox 7">
            <a:extLst>
              <a:ext uri="{FF2B5EF4-FFF2-40B4-BE49-F238E27FC236}">
                <a16:creationId xmlns:a16="http://schemas.microsoft.com/office/drawing/2014/main" id="{5AD2E0F3-44EB-6DF0-25E2-C25650C942DD}"/>
              </a:ext>
            </a:extLst>
          </p:cNvPr>
          <p:cNvSpPr txBox="1"/>
          <p:nvPr/>
        </p:nvSpPr>
        <p:spPr>
          <a:xfrm>
            <a:off x="1408424" y="6153912"/>
            <a:ext cx="41933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Arial" panose="020B0604020202020204"/>
                <a:ea typeface="+mn-ea"/>
                <a:cs typeface="+mn-cs"/>
              </a:rPr>
              <a:t>        </a:t>
            </a:r>
            <a:r>
              <a:rPr lang="en-SG" sz="1200" dirty="0">
                <a:solidFill>
                  <a:srgbClr val="000000"/>
                </a:solidFill>
                <a:latin typeface="Arial" panose="020B0604020202020204"/>
              </a:rPr>
              <a:t>Example dashboard in the Administrator perspective</a:t>
            </a:r>
            <a:endParaRPr lang="en-US" sz="1200" dirty="0">
              <a:solidFill>
                <a:srgbClr val="000000"/>
              </a:solidFill>
              <a:latin typeface="Arial" panose="020B0604020202020204"/>
            </a:endParaRPr>
          </a:p>
        </p:txBody>
      </p:sp>
      <p:sp>
        <p:nvSpPr>
          <p:cNvPr id="9" name="Rectangle 8">
            <a:extLst>
              <a:ext uri="{FF2B5EF4-FFF2-40B4-BE49-F238E27FC236}">
                <a16:creationId xmlns:a16="http://schemas.microsoft.com/office/drawing/2014/main" id="{7635B555-7B3F-A1A7-36E3-2362EFAB8C8A}"/>
              </a:ext>
            </a:extLst>
          </p:cNvPr>
          <p:cNvSpPr/>
          <p:nvPr/>
        </p:nvSpPr>
        <p:spPr>
          <a:xfrm>
            <a:off x="9222897" y="1958154"/>
            <a:ext cx="2860431" cy="47141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The proposed solution can </a:t>
            </a: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4"/>
              </a:rPr>
              <a:t>monitor capacity utilization </a:t>
            </a: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and is configurable to generate alerts depending on pre-defined thresholds of resource utilization with OpenShift Monitoring Dashboards.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Use the </a:t>
            </a:r>
            <a:r>
              <a:rPr kumimoji="0" lang="en-SG" sz="13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Administrator</a:t>
            </a: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perspective to access dashboards for the core OpenShift Container Platform components, including the following items:</a:t>
            </a: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API performance</a:t>
            </a: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mn-cs"/>
              </a:rPr>
              <a:t>etcd</a:t>
            </a:r>
            <a:endPar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Kubernetes compute resources</a:t>
            </a: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Kubernetes network resources</a:t>
            </a: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Prometheus</a:t>
            </a:r>
          </a:p>
          <a:p>
            <a:pPr marL="534988" marR="0" lvl="0" indent="-211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USE method dashboards relating to cluster and node performance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625652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D28B09-70F6-47B7-D00A-9D27049EABA0}"/>
              </a:ext>
            </a:extLst>
          </p:cNvPr>
          <p:cNvPicPr>
            <a:picLocks noChangeAspect="1"/>
          </p:cNvPicPr>
          <p:nvPr/>
        </p:nvPicPr>
        <p:blipFill>
          <a:blip r:embed="rId2"/>
          <a:stretch>
            <a:fillRect/>
          </a:stretch>
        </p:blipFill>
        <p:spPr>
          <a:xfrm>
            <a:off x="2881817" y="2126711"/>
            <a:ext cx="9186886" cy="4402500"/>
          </a:xfrm>
          <a:prstGeom prst="rect">
            <a:avLst/>
          </a:prstGeom>
        </p:spPr>
      </p:pic>
      <p:sp>
        <p:nvSpPr>
          <p:cNvPr id="3" name="Title 2">
            <a:extLst>
              <a:ext uri="{FF2B5EF4-FFF2-40B4-BE49-F238E27FC236}">
                <a16:creationId xmlns:a16="http://schemas.microsoft.com/office/drawing/2014/main" id="{AC3F2080-70D6-53FE-ADE0-426F9D3A9DCB}"/>
              </a:ext>
            </a:extLst>
          </p:cNvPr>
          <p:cNvSpPr>
            <a:spLocks noGrp="1"/>
          </p:cNvSpPr>
          <p:nvPr>
            <p:ph type="title"/>
          </p:nvPr>
        </p:nvSpPr>
        <p:spPr/>
        <p:txBody>
          <a:bodyPr/>
          <a:lstStyle/>
          <a:p>
            <a:r>
              <a:rPr lang="en-US" b="1" dirty="0"/>
              <a:t>A4.1.2 &amp; B1.1.12 : </a:t>
            </a:r>
            <a:r>
              <a:rPr lang="en-US" dirty="0"/>
              <a:t>Deployment Architecture indicating Multitenancy isolation</a:t>
            </a:r>
          </a:p>
        </p:txBody>
      </p:sp>
      <p:sp>
        <p:nvSpPr>
          <p:cNvPr id="6" name="TextBox 5">
            <a:extLst>
              <a:ext uri="{FF2B5EF4-FFF2-40B4-BE49-F238E27FC236}">
                <a16:creationId xmlns:a16="http://schemas.microsoft.com/office/drawing/2014/main" id="{503F069D-1539-F32F-1B60-CB9C401676A3}"/>
              </a:ext>
            </a:extLst>
          </p:cNvPr>
          <p:cNvSpPr txBox="1"/>
          <p:nvPr/>
        </p:nvSpPr>
        <p:spPr>
          <a:xfrm>
            <a:off x="211015" y="1364765"/>
            <a:ext cx="117602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Below diagram explains the overall Deployment Architecture for the various countries showing at high level, the Multitenancy architecture</a:t>
            </a:r>
          </a:p>
        </p:txBody>
      </p:sp>
      <p:sp>
        <p:nvSpPr>
          <p:cNvPr id="12" name="TextBox 11">
            <a:extLst>
              <a:ext uri="{FF2B5EF4-FFF2-40B4-BE49-F238E27FC236}">
                <a16:creationId xmlns:a16="http://schemas.microsoft.com/office/drawing/2014/main" id="{DCFD6714-AEFB-60BC-E020-FB86FADF6AFE}"/>
              </a:ext>
            </a:extLst>
          </p:cNvPr>
          <p:cNvSpPr txBox="1"/>
          <p:nvPr/>
        </p:nvSpPr>
        <p:spPr>
          <a:xfrm>
            <a:off x="211015" y="2126711"/>
            <a:ext cx="2490144" cy="40318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Multitenancy is proposed to be implemented leveraging ability to have Access Controls on collaboration spaces such as Projects (For Model Development) and Deployment Spaces (for Model Deployments)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This concept is explained in the diagram where the various isolated collaboration spaces are indicated in different colors</a:t>
            </a:r>
          </a:p>
        </p:txBody>
      </p:sp>
      <p:sp>
        <p:nvSpPr>
          <p:cNvPr id="15" name="Rectangle 14">
            <a:extLst>
              <a:ext uri="{FF2B5EF4-FFF2-40B4-BE49-F238E27FC236}">
                <a16:creationId xmlns:a16="http://schemas.microsoft.com/office/drawing/2014/main" id="{D7E7D220-2CF7-C91D-E7AB-4416574A57B8}"/>
              </a:ext>
            </a:extLst>
          </p:cNvPr>
          <p:cNvSpPr/>
          <p:nvPr/>
        </p:nvSpPr>
        <p:spPr>
          <a:xfrm>
            <a:off x="3601827" y="1885266"/>
            <a:ext cx="108000" cy="108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riangle 15">
            <a:extLst>
              <a:ext uri="{FF2B5EF4-FFF2-40B4-BE49-F238E27FC236}">
                <a16:creationId xmlns:a16="http://schemas.microsoft.com/office/drawing/2014/main" id="{105DFC9E-D468-61B4-A222-6AA6A2FB528E}"/>
              </a:ext>
            </a:extLst>
          </p:cNvPr>
          <p:cNvSpPr/>
          <p:nvPr/>
        </p:nvSpPr>
        <p:spPr>
          <a:xfrm>
            <a:off x="3736420" y="1861820"/>
            <a:ext cx="108000" cy="108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A8B0D966-1E32-AB39-FC3E-3F94EA16BF98}"/>
              </a:ext>
            </a:extLst>
          </p:cNvPr>
          <p:cNvSpPr txBox="1"/>
          <p:nvPr/>
        </p:nvSpPr>
        <p:spPr>
          <a:xfrm>
            <a:off x="3803167" y="1779759"/>
            <a:ext cx="15600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SG Projects and DS</a:t>
            </a:r>
          </a:p>
        </p:txBody>
      </p:sp>
      <p:sp>
        <p:nvSpPr>
          <p:cNvPr id="17" name="Rectangle 16">
            <a:extLst>
              <a:ext uri="{FF2B5EF4-FFF2-40B4-BE49-F238E27FC236}">
                <a16:creationId xmlns:a16="http://schemas.microsoft.com/office/drawing/2014/main" id="{DE37CA87-D48F-8EF0-038D-412A7F5994FA}"/>
              </a:ext>
            </a:extLst>
          </p:cNvPr>
          <p:cNvSpPr/>
          <p:nvPr/>
        </p:nvSpPr>
        <p:spPr>
          <a:xfrm>
            <a:off x="5550333" y="1885266"/>
            <a:ext cx="108000" cy="1080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riangle 17">
            <a:extLst>
              <a:ext uri="{FF2B5EF4-FFF2-40B4-BE49-F238E27FC236}">
                <a16:creationId xmlns:a16="http://schemas.microsoft.com/office/drawing/2014/main" id="{34981A6B-274D-3FBA-341C-02600FB1BF17}"/>
              </a:ext>
            </a:extLst>
          </p:cNvPr>
          <p:cNvSpPr/>
          <p:nvPr/>
        </p:nvSpPr>
        <p:spPr>
          <a:xfrm>
            <a:off x="5684926" y="1861820"/>
            <a:ext cx="108000" cy="108000"/>
          </a:xfrm>
          <a:prstGeom prst="triangl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0E71ACC1-E89B-63B6-3457-F52867D71A2E}"/>
              </a:ext>
            </a:extLst>
          </p:cNvPr>
          <p:cNvSpPr txBox="1"/>
          <p:nvPr/>
        </p:nvSpPr>
        <p:spPr>
          <a:xfrm>
            <a:off x="5751673" y="1779759"/>
            <a:ext cx="155042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VN Projects and DS</a:t>
            </a:r>
          </a:p>
        </p:txBody>
      </p:sp>
      <p:sp>
        <p:nvSpPr>
          <p:cNvPr id="20" name="Rectangle 19">
            <a:extLst>
              <a:ext uri="{FF2B5EF4-FFF2-40B4-BE49-F238E27FC236}">
                <a16:creationId xmlns:a16="http://schemas.microsoft.com/office/drawing/2014/main" id="{C60D9755-CE81-83C2-116A-C5012C45205A}"/>
              </a:ext>
            </a:extLst>
          </p:cNvPr>
          <p:cNvSpPr/>
          <p:nvPr/>
        </p:nvSpPr>
        <p:spPr>
          <a:xfrm>
            <a:off x="7446244" y="1863996"/>
            <a:ext cx="108000" cy="10800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Triangle 20">
            <a:extLst>
              <a:ext uri="{FF2B5EF4-FFF2-40B4-BE49-F238E27FC236}">
                <a16:creationId xmlns:a16="http://schemas.microsoft.com/office/drawing/2014/main" id="{F95514E3-485C-537D-761B-DC0522FC36E0}"/>
              </a:ext>
            </a:extLst>
          </p:cNvPr>
          <p:cNvSpPr/>
          <p:nvPr/>
        </p:nvSpPr>
        <p:spPr>
          <a:xfrm>
            <a:off x="7580837" y="1840550"/>
            <a:ext cx="108000" cy="108000"/>
          </a:xfrm>
          <a:prstGeom prst="triangl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A8DDCE60-EE9D-7004-BEEC-680E9C4EA9D5}"/>
              </a:ext>
            </a:extLst>
          </p:cNvPr>
          <p:cNvSpPr txBox="1"/>
          <p:nvPr/>
        </p:nvSpPr>
        <p:spPr>
          <a:xfrm>
            <a:off x="7647584" y="1758489"/>
            <a:ext cx="156530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MY Projects and DS</a:t>
            </a:r>
          </a:p>
        </p:txBody>
      </p:sp>
      <p:sp>
        <p:nvSpPr>
          <p:cNvPr id="23" name="Rectangle 22">
            <a:extLst>
              <a:ext uri="{FF2B5EF4-FFF2-40B4-BE49-F238E27FC236}">
                <a16:creationId xmlns:a16="http://schemas.microsoft.com/office/drawing/2014/main" id="{A705A0A6-B6DB-381B-ED28-236817B13BE0}"/>
              </a:ext>
            </a:extLst>
          </p:cNvPr>
          <p:cNvSpPr/>
          <p:nvPr/>
        </p:nvSpPr>
        <p:spPr>
          <a:xfrm>
            <a:off x="9357031" y="1851327"/>
            <a:ext cx="108000" cy="10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Triangle 23">
            <a:extLst>
              <a:ext uri="{FF2B5EF4-FFF2-40B4-BE49-F238E27FC236}">
                <a16:creationId xmlns:a16="http://schemas.microsoft.com/office/drawing/2014/main" id="{4E82C49B-F4F3-4CF4-9660-08BE4BCCB230}"/>
              </a:ext>
            </a:extLst>
          </p:cNvPr>
          <p:cNvSpPr/>
          <p:nvPr/>
        </p:nvSpPr>
        <p:spPr>
          <a:xfrm>
            <a:off x="9491624" y="1827881"/>
            <a:ext cx="108000" cy="10800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DC003A4-9AFF-DC01-451E-F9B23A6F5B93}"/>
              </a:ext>
            </a:extLst>
          </p:cNvPr>
          <p:cNvSpPr txBox="1"/>
          <p:nvPr/>
        </p:nvSpPr>
        <p:spPr>
          <a:xfrm>
            <a:off x="9558371" y="1745820"/>
            <a:ext cx="154241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TH Projects and DS</a:t>
            </a:r>
          </a:p>
        </p:txBody>
      </p:sp>
      <p:sp>
        <p:nvSpPr>
          <p:cNvPr id="26" name="Rectangle 25">
            <a:extLst>
              <a:ext uri="{FF2B5EF4-FFF2-40B4-BE49-F238E27FC236}">
                <a16:creationId xmlns:a16="http://schemas.microsoft.com/office/drawing/2014/main" id="{AC70EE26-7D2D-E7BE-D5CC-DFD55D047CD5}"/>
              </a:ext>
            </a:extLst>
          </p:cNvPr>
          <p:cNvSpPr/>
          <p:nvPr/>
        </p:nvSpPr>
        <p:spPr>
          <a:xfrm>
            <a:off x="952412" y="5918001"/>
            <a:ext cx="108000" cy="108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Triangle 26">
            <a:extLst>
              <a:ext uri="{FF2B5EF4-FFF2-40B4-BE49-F238E27FC236}">
                <a16:creationId xmlns:a16="http://schemas.microsoft.com/office/drawing/2014/main" id="{21C53821-CA3C-570A-D68E-DE9EC46D749E}"/>
              </a:ext>
            </a:extLst>
          </p:cNvPr>
          <p:cNvSpPr/>
          <p:nvPr/>
        </p:nvSpPr>
        <p:spPr>
          <a:xfrm>
            <a:off x="1087005" y="5894555"/>
            <a:ext cx="108000" cy="108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5E081846-531D-C499-ED18-67576E5CBB46}"/>
              </a:ext>
            </a:extLst>
          </p:cNvPr>
          <p:cNvSpPr/>
          <p:nvPr/>
        </p:nvSpPr>
        <p:spPr>
          <a:xfrm>
            <a:off x="1257211" y="5918002"/>
            <a:ext cx="108000" cy="1080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Triangle 28">
            <a:extLst>
              <a:ext uri="{FF2B5EF4-FFF2-40B4-BE49-F238E27FC236}">
                <a16:creationId xmlns:a16="http://schemas.microsoft.com/office/drawing/2014/main" id="{05963D3E-DB56-8026-B685-333FAD1B4EC6}"/>
              </a:ext>
            </a:extLst>
          </p:cNvPr>
          <p:cNvSpPr/>
          <p:nvPr/>
        </p:nvSpPr>
        <p:spPr>
          <a:xfrm>
            <a:off x="1391804" y="5894556"/>
            <a:ext cx="108000" cy="108000"/>
          </a:xfrm>
          <a:prstGeom prst="triangl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0BA402-B3F0-90BB-01C6-3D5612482053}"/>
              </a:ext>
            </a:extLst>
          </p:cNvPr>
          <p:cNvSpPr/>
          <p:nvPr/>
        </p:nvSpPr>
        <p:spPr>
          <a:xfrm>
            <a:off x="1538564" y="5918003"/>
            <a:ext cx="108000" cy="10800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Triangle 30">
            <a:extLst>
              <a:ext uri="{FF2B5EF4-FFF2-40B4-BE49-F238E27FC236}">
                <a16:creationId xmlns:a16="http://schemas.microsoft.com/office/drawing/2014/main" id="{82BE35C7-05BE-DBCA-E84C-E99F470F9A19}"/>
              </a:ext>
            </a:extLst>
          </p:cNvPr>
          <p:cNvSpPr/>
          <p:nvPr/>
        </p:nvSpPr>
        <p:spPr>
          <a:xfrm>
            <a:off x="1673157" y="5894557"/>
            <a:ext cx="108000" cy="108000"/>
          </a:xfrm>
          <a:prstGeom prst="triangl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120AC46B-7CD4-9103-5937-DE7AB69C7584}"/>
              </a:ext>
            </a:extLst>
          </p:cNvPr>
          <p:cNvSpPr/>
          <p:nvPr/>
        </p:nvSpPr>
        <p:spPr>
          <a:xfrm>
            <a:off x="1819917" y="5918004"/>
            <a:ext cx="108000" cy="10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riangle 32">
            <a:extLst>
              <a:ext uri="{FF2B5EF4-FFF2-40B4-BE49-F238E27FC236}">
                <a16:creationId xmlns:a16="http://schemas.microsoft.com/office/drawing/2014/main" id="{88C126A8-8CB0-BB6A-1397-E09059A4BACB}"/>
              </a:ext>
            </a:extLst>
          </p:cNvPr>
          <p:cNvSpPr/>
          <p:nvPr/>
        </p:nvSpPr>
        <p:spPr>
          <a:xfrm>
            <a:off x="1954510" y="5894558"/>
            <a:ext cx="108000" cy="10800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5332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SG" b="1" dirty="0"/>
              <a:t>A3.5.2, A3.5.7: </a:t>
            </a:r>
            <a:r>
              <a:rPr lang="en-US" b="1" dirty="0"/>
              <a:t>Role Based Access Control – Platform Level (</a:t>
            </a:r>
            <a:r>
              <a:rPr lang="en-US" sz="2400" b="1" dirty="0"/>
              <a:t>Global scope)  </a:t>
            </a:r>
            <a:br>
              <a:rPr lang="en-US" sz="2400" b="1" dirty="0"/>
            </a:br>
            <a:endParaRPr lang="en-US" b="1" dirty="0"/>
          </a:p>
        </p:txBody>
      </p:sp>
      <p:grpSp>
        <p:nvGrpSpPr>
          <p:cNvPr id="19" name="Group 18">
            <a:extLst>
              <a:ext uri="{FF2B5EF4-FFF2-40B4-BE49-F238E27FC236}">
                <a16:creationId xmlns:a16="http://schemas.microsoft.com/office/drawing/2014/main" id="{65CDAB1A-2CED-5B29-251D-5487048D7858}"/>
              </a:ext>
            </a:extLst>
          </p:cNvPr>
          <p:cNvGrpSpPr/>
          <p:nvPr/>
        </p:nvGrpSpPr>
        <p:grpSpPr>
          <a:xfrm>
            <a:off x="3299378" y="2061637"/>
            <a:ext cx="5538546" cy="4542809"/>
            <a:chOff x="3385854" y="1456992"/>
            <a:chExt cx="5538546" cy="4542809"/>
          </a:xfrm>
        </p:grpSpPr>
        <p:sp>
          <p:nvSpPr>
            <p:cNvPr id="4" name="TextBox 3">
              <a:extLst>
                <a:ext uri="{FF2B5EF4-FFF2-40B4-BE49-F238E27FC236}">
                  <a16:creationId xmlns:a16="http://schemas.microsoft.com/office/drawing/2014/main" id="{20319432-A1A3-C1FF-3017-DCB00E794F52}"/>
                </a:ext>
              </a:extLst>
            </p:cNvPr>
            <p:cNvSpPr txBox="1"/>
            <p:nvPr/>
          </p:nvSpPr>
          <p:spPr>
            <a:xfrm>
              <a:off x="3385854" y="4183030"/>
              <a:ext cx="2745705" cy="1000274"/>
            </a:xfrm>
            <a:prstGeom prst="rect">
              <a:avLst/>
            </a:prstGeom>
            <a:solidFill>
              <a:schemeClr val="accent6"/>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Data Scientist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sngStrike" kern="1200" cap="none" spc="0" normalizeH="0" baseline="0" noProof="0" dirty="0">
                  <a:ln>
                    <a:noFill/>
                  </a:ln>
                  <a:solidFill>
                    <a:srgbClr val="000000"/>
                  </a:solidFill>
                  <a:effectLst/>
                  <a:uLnTx/>
                  <a:uFillTx/>
                  <a:latin typeface="Arial" panose="020B0604020202020204"/>
                  <a:ea typeface="+mn-ea"/>
                  <a:cs typeface="+mn-cs"/>
                </a:rPr>
                <a:t>----------------------------------------------------------------------------------------------------</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catalogs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governance artifacts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deployment 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projects</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56E78E38-AC33-BFE8-F323-427EDA4995E5}"/>
                </a:ext>
              </a:extLst>
            </p:cNvPr>
            <p:cNvSpPr txBox="1"/>
            <p:nvPr/>
          </p:nvSpPr>
          <p:spPr>
            <a:xfrm>
              <a:off x="3385854" y="1456992"/>
              <a:ext cx="2745705" cy="1646605"/>
            </a:xfrm>
            <a:prstGeom prst="rect">
              <a:avLst/>
            </a:prstGeom>
            <a:solidFill>
              <a:schemeClr val="accent6"/>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Data Steward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sngStrike" kern="1200" cap="none" spc="0" normalizeH="0" baseline="0" noProof="0" dirty="0">
                  <a:ln>
                    <a:noFill/>
                  </a:ln>
                  <a:solidFill>
                    <a:srgbClr val="000000"/>
                  </a:solidFill>
                  <a:effectLst/>
                  <a:uLnTx/>
                  <a:uFillTx/>
                  <a:latin typeface="Arial" panose="020B0604020202020204"/>
                  <a:ea typeface="+mn-ea"/>
                  <a:cs typeface="+mn-cs"/>
                </a:rPr>
                <a:t>----------------------------------------------------------------------------------------------------</a:t>
              </a:r>
              <a:endParaRPr kumimoji="0" lang="en-US" sz="1800" b="0" i="0" u="none" strike="sng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catalogs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data quality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governance artifacts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deployment 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Manage asset discovery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Manage data protection 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Manage metadata</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67A4B62C-7C40-D97A-7921-E519C7368C02}"/>
                </a:ext>
              </a:extLst>
            </p:cNvPr>
            <p:cNvSpPr txBox="1"/>
            <p:nvPr/>
          </p:nvSpPr>
          <p:spPr>
            <a:xfrm>
              <a:off x="3385854" y="3144129"/>
              <a:ext cx="2745705" cy="1000274"/>
            </a:xfrm>
            <a:prstGeom prst="rect">
              <a:avLst/>
            </a:prstGeom>
            <a:solidFill>
              <a:schemeClr val="accent6"/>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Developer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sngStrike" kern="1200" cap="none" spc="0" normalizeH="0" baseline="0" noProof="0" dirty="0">
                  <a:ln>
                    <a:noFill/>
                  </a:ln>
                  <a:solidFill>
                    <a:srgbClr val="000000"/>
                  </a:solidFill>
                  <a:effectLst/>
                  <a:uLnTx/>
                  <a:uFillTx/>
                  <a:latin typeface="Arial" panose="020B0604020202020204"/>
                  <a:ea typeface="+mn-ea"/>
                  <a:cs typeface="+mn-cs"/>
                </a:rPr>
                <a:t>----------------------------------------------------------------------------------------------------</a:t>
              </a:r>
              <a:endParaRPr kumimoji="0" lang="en-US" sz="6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catalogs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deployment 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service instances</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964F65CD-DE1F-1A75-3495-5173441C1A20}"/>
                </a:ext>
              </a:extLst>
            </p:cNvPr>
            <p:cNvSpPr txBox="1"/>
            <p:nvPr/>
          </p:nvSpPr>
          <p:spPr>
            <a:xfrm>
              <a:off x="6178695" y="1456992"/>
              <a:ext cx="2745705" cy="1808187"/>
            </a:xfrm>
            <a:prstGeom prst="rect">
              <a:avLst/>
            </a:prstGeom>
            <a:solidFill>
              <a:schemeClr val="accent6"/>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Data Engineer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sngStrike" kern="1200" cap="none" spc="0" normalizeH="0" baseline="0" noProof="0" dirty="0">
                  <a:ln>
                    <a:noFill/>
                  </a:ln>
                  <a:solidFill>
                    <a:srgbClr val="000000"/>
                  </a:solidFill>
                  <a:effectLst/>
                  <a:uLnTx/>
                  <a:uFillTx/>
                  <a:latin typeface="Arial" panose="020B0604020202020204"/>
                  <a:ea typeface="+mn-ea"/>
                  <a:cs typeface="+mn-cs"/>
                </a:rPr>
                <a:t>----------------------------------------------------------------------------------------------------</a:t>
              </a:r>
              <a:endPar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catalogs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data quality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governance artifacts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service instances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Manage asset discovery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Manage data protection 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Manage data quality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Manage metadata</a:t>
              </a:r>
            </a:p>
          </p:txBody>
        </p:sp>
        <p:sp>
          <p:nvSpPr>
            <p:cNvPr id="8" name="TextBox 7">
              <a:extLst>
                <a:ext uri="{FF2B5EF4-FFF2-40B4-BE49-F238E27FC236}">
                  <a16:creationId xmlns:a16="http://schemas.microsoft.com/office/drawing/2014/main" id="{A01A567C-0763-1339-1831-A6EC8D381663}"/>
                </a:ext>
              </a:extLst>
            </p:cNvPr>
            <p:cNvSpPr txBox="1"/>
            <p:nvPr/>
          </p:nvSpPr>
          <p:spPr>
            <a:xfrm>
              <a:off x="6178695" y="3309050"/>
              <a:ext cx="2745705" cy="1646605"/>
            </a:xfrm>
            <a:prstGeom prst="rect">
              <a:avLst/>
            </a:prstGeom>
            <a:solidFill>
              <a:schemeClr val="accent6"/>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Data Quality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sngStrike" kern="1200" cap="none" spc="0" normalizeH="0" baseline="0" noProof="0" dirty="0">
                  <a:ln>
                    <a:noFill/>
                  </a:ln>
                  <a:solidFill>
                    <a:srgbClr val="000000"/>
                  </a:solidFill>
                  <a:effectLst/>
                  <a:uLnTx/>
                  <a:uFillTx/>
                  <a:latin typeface="Arial" panose="020B0604020202020204"/>
                  <a:ea typeface="+mn-ea"/>
                  <a:cs typeface="+mn-cs"/>
                </a:rPr>
                <a:t>----------------------------------------------------------------------------------------------------</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catalogs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governance artifacts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deployment 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Manage asset discovery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Manage data protection 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Manage data quality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Manage metadata</a:t>
              </a:r>
            </a:p>
          </p:txBody>
        </p:sp>
        <p:sp>
          <p:nvSpPr>
            <p:cNvPr id="9" name="TextBox 8">
              <a:extLst>
                <a:ext uri="{FF2B5EF4-FFF2-40B4-BE49-F238E27FC236}">
                  <a16:creationId xmlns:a16="http://schemas.microsoft.com/office/drawing/2014/main" id="{D4EBB7AB-7757-3E3D-CB7A-5C8A73914FF8}"/>
                </a:ext>
              </a:extLst>
            </p:cNvPr>
            <p:cNvSpPr txBox="1"/>
            <p:nvPr/>
          </p:nvSpPr>
          <p:spPr>
            <a:xfrm>
              <a:off x="6178695" y="4999527"/>
              <a:ext cx="2745705" cy="1000274"/>
            </a:xfrm>
            <a:prstGeom prst="rect">
              <a:avLst/>
            </a:prstGeom>
            <a:solidFill>
              <a:schemeClr val="accent6"/>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Business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sngStrike" kern="1200" cap="none" spc="0" normalizeH="0" baseline="0" noProof="0" dirty="0">
                  <a:ln>
                    <a:noFill/>
                  </a:ln>
                  <a:solidFill>
                    <a:srgbClr val="000000"/>
                  </a:solidFill>
                  <a:effectLst/>
                  <a:uLnTx/>
                  <a:uFillTx/>
                  <a:latin typeface="Arial" panose="020B0604020202020204"/>
                  <a:ea typeface="+mn-ea"/>
                  <a:cs typeface="+mn-cs"/>
                </a:rPr>
                <a:t>----------------------------------------------------------------------------------------------------</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catalogs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Access data quality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deployment 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projects</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5" name="Group 14">
            <a:extLst>
              <a:ext uri="{FF2B5EF4-FFF2-40B4-BE49-F238E27FC236}">
                <a16:creationId xmlns:a16="http://schemas.microsoft.com/office/drawing/2014/main" id="{54A91AAD-961D-885A-7499-3C7E7DBC7C1D}"/>
              </a:ext>
            </a:extLst>
          </p:cNvPr>
          <p:cNvGrpSpPr/>
          <p:nvPr/>
        </p:nvGrpSpPr>
        <p:grpSpPr>
          <a:xfrm>
            <a:off x="363255" y="2068773"/>
            <a:ext cx="2745705" cy="3571128"/>
            <a:chOff x="283298" y="1464128"/>
            <a:chExt cx="2745705" cy="3571128"/>
          </a:xfrm>
        </p:grpSpPr>
        <p:sp>
          <p:nvSpPr>
            <p:cNvPr id="10" name="TextBox 9">
              <a:extLst>
                <a:ext uri="{FF2B5EF4-FFF2-40B4-BE49-F238E27FC236}">
                  <a16:creationId xmlns:a16="http://schemas.microsoft.com/office/drawing/2014/main" id="{EF21D480-8B86-FBD1-387F-77EE5A4A2D71}"/>
                </a:ext>
              </a:extLst>
            </p:cNvPr>
            <p:cNvSpPr txBox="1"/>
            <p:nvPr/>
          </p:nvSpPr>
          <p:spPr>
            <a:xfrm>
              <a:off x="283298" y="1464128"/>
              <a:ext cx="2745705" cy="2854628"/>
            </a:xfrm>
            <a:prstGeom prst="rect">
              <a:avLst/>
            </a:prstGeom>
            <a:solidFill>
              <a:schemeClr val="tx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rPr>
                <a:t>Administrator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sngStrike" kern="1200" cap="none" spc="0" normalizeH="0" baseline="0" noProof="0" dirty="0">
                  <a:ln>
                    <a:noFill/>
                  </a:ln>
                  <a:solidFill>
                    <a:srgbClr val="FFFFFF"/>
                  </a:solidFill>
                  <a:effectLst/>
                  <a:uLnTx/>
                  <a:uFillTx/>
                  <a:latin typeface="Arial" panose="020B0604020202020204"/>
                  <a:ea typeface="+mn-ea"/>
                  <a:cs typeface="+mn-cs"/>
                </a:rPr>
                <a:t>----------------------------------------------------------------------------------------------------</a:t>
              </a:r>
              <a:endParaRPr kumimoji="0" lang="en-US" sz="1100" b="0" i="0" u="none" strike="sng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Access data quality asset types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Access governance artifacts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Administer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Create 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Create deployment 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Create service instances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asset discovery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catalogs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data protection 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data quality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governance categories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metadata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service instances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workflows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Set rule conventions and rule settings</a:t>
              </a: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3F0A0241-BADE-4392-4757-2C08C5A73E0B}"/>
                </a:ext>
              </a:extLst>
            </p:cNvPr>
            <p:cNvSpPr txBox="1"/>
            <p:nvPr/>
          </p:nvSpPr>
          <p:spPr>
            <a:xfrm>
              <a:off x="283298" y="4358148"/>
              <a:ext cx="2745705" cy="677108"/>
            </a:xfrm>
            <a:prstGeom prst="rect">
              <a:avLst/>
            </a:prstGeom>
            <a:solidFill>
              <a:schemeClr val="tx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rPr>
                <a:t>Reporting Administrator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sngStrike" kern="1200" cap="none" spc="0" normalizeH="0" baseline="0" noProof="0" dirty="0">
                  <a:ln>
                    <a:noFill/>
                  </a:ln>
                  <a:solidFill>
                    <a:srgbClr val="FFFFFF"/>
                  </a:solidFill>
                  <a:effectLst/>
                  <a:uLnTx/>
                  <a:uFillTx/>
                  <a:latin typeface="Arial" panose="020B0604020202020204"/>
                  <a:ea typeface="+mn-ea"/>
                  <a:cs typeface="+mn-cs"/>
                </a:rPr>
                <a:t>----------------------------------------------------------------------------------------------------</a:t>
              </a:r>
              <a:endParaRPr kumimoji="0" lang="en-US" sz="1400" b="0" i="0" u="none" strike="sng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reporting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Monitor project workloads</a:t>
              </a: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3" name="TextBox 12">
            <a:extLst>
              <a:ext uri="{FF2B5EF4-FFF2-40B4-BE49-F238E27FC236}">
                <a16:creationId xmlns:a16="http://schemas.microsoft.com/office/drawing/2014/main" id="{627F0F96-44C9-96AF-489E-978891EBCEBB}"/>
              </a:ext>
            </a:extLst>
          </p:cNvPr>
          <p:cNvSpPr txBox="1"/>
          <p:nvPr/>
        </p:nvSpPr>
        <p:spPr>
          <a:xfrm>
            <a:off x="9028343" y="2068773"/>
            <a:ext cx="2745705" cy="3100849"/>
          </a:xfrm>
          <a:prstGeom prst="rect">
            <a:avLst/>
          </a:prstGeom>
          <a:solidFill>
            <a:srgbClr val="00B0F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rPr>
              <a:t>Custom Role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sngStrike" kern="1200" cap="none" spc="0" normalizeH="0" baseline="0" noProof="0" dirty="0">
                <a:ln>
                  <a:noFill/>
                </a:ln>
                <a:solidFill>
                  <a:srgbClr val="FFFFFF"/>
                </a:solidFill>
                <a:effectLst/>
                <a:uLnTx/>
                <a:uFillTx/>
                <a:latin typeface="Arial" panose="020B0604020202020204"/>
                <a:ea typeface="+mn-ea"/>
                <a:cs typeface="+mn-cs"/>
              </a:rPr>
              <a:t>----------------------------------------------------------------------------------------------------</a:t>
            </a: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Access data quality asset types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Access governance artifacts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Administer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Create 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Create deployment 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Create service instances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asset discovery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catalogs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data protection 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data quality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governance categories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metadata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reporting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Monitor project workloads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service instances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Manage workflows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Set rule conventions and rule settings</a:t>
            </a:r>
          </a:p>
        </p:txBody>
      </p:sp>
      <p:sp>
        <p:nvSpPr>
          <p:cNvPr id="21" name="TextBox 20">
            <a:extLst>
              <a:ext uri="{FF2B5EF4-FFF2-40B4-BE49-F238E27FC236}">
                <a16:creationId xmlns:a16="http://schemas.microsoft.com/office/drawing/2014/main" id="{132681F8-9E99-E1EE-AD4A-8884A6E60E7A}"/>
              </a:ext>
            </a:extLst>
          </p:cNvPr>
          <p:cNvSpPr txBox="1"/>
          <p:nvPr/>
        </p:nvSpPr>
        <p:spPr>
          <a:xfrm>
            <a:off x="363255" y="1393048"/>
            <a:ext cx="114107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32FD"/>
                </a:solidFill>
                <a:effectLst/>
                <a:uLnTx/>
                <a:uFillTx/>
                <a:latin typeface="Arial" panose="020B0604020202020204"/>
                <a:ea typeface="+mn-ea"/>
                <a:cs typeface="+mn-cs"/>
              </a:rPr>
              <a:t>Platform level roles</a:t>
            </a:r>
            <a:r>
              <a:rPr kumimoji="0" lang="en-US" sz="1800" b="0" i="0" u="none" strike="noStrike" kern="1200" cap="none" spc="0" normalizeH="0" baseline="0" noProof="0" dirty="0">
                <a:ln>
                  <a:noFill/>
                </a:ln>
                <a:solidFill>
                  <a:srgbClr val="0532FD"/>
                </a:solidFill>
                <a:effectLst/>
                <a:uLnTx/>
                <a:uFillTx/>
                <a:latin typeface="Arial" panose="020B0604020202020204"/>
                <a:ea typeface="+mn-ea"/>
                <a:cs typeface="+mn-cs"/>
              </a:rPr>
              <a:t>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define a user’s ability to interact with specific services.</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Cloud Pak for data provides several pre-defined roles in addition to </a:t>
            </a:r>
            <a:r>
              <a:rPr kumimoji="0" lang="en-US" sz="1800" b="1" i="0" u="none" strike="noStrike" kern="1200" cap="none" spc="0" normalizeH="0" baseline="0" noProof="0" dirty="0">
                <a:ln>
                  <a:noFill/>
                </a:ln>
                <a:solidFill>
                  <a:srgbClr val="0532FD"/>
                </a:solidFill>
                <a:effectLst/>
                <a:uLnTx/>
                <a:uFillTx/>
                <a:latin typeface="Arial" panose="020B0604020202020204"/>
                <a:ea typeface="+mn-ea"/>
                <a:cs typeface="+mn-cs"/>
              </a:rPr>
              <a:t>ability to create custom defined</a:t>
            </a:r>
            <a:r>
              <a:rPr kumimoji="0" lang="en-US" sz="1800" b="0" i="0" u="none" strike="noStrike" kern="1200" cap="none" spc="0" normalizeH="0" baseline="0" noProof="0" dirty="0">
                <a:ln>
                  <a:noFill/>
                </a:ln>
                <a:solidFill>
                  <a:srgbClr val="0532FD"/>
                </a:solidFill>
                <a:effectLst/>
                <a:uLnTx/>
                <a:uFillTx/>
                <a:latin typeface="Arial" panose="020B0604020202020204"/>
                <a:ea typeface="+mn-ea"/>
                <a:cs typeface="+mn-cs"/>
              </a:rPr>
              <a:t>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roles. </a:t>
            </a:r>
          </a:p>
        </p:txBody>
      </p:sp>
      <p:sp>
        <p:nvSpPr>
          <p:cNvPr id="22" name="TextBox 21">
            <a:extLst>
              <a:ext uri="{FF2B5EF4-FFF2-40B4-BE49-F238E27FC236}">
                <a16:creationId xmlns:a16="http://schemas.microsoft.com/office/drawing/2014/main" id="{98822C7B-EAD3-5E27-CE84-F9ACCCD029DD}"/>
              </a:ext>
            </a:extLst>
          </p:cNvPr>
          <p:cNvSpPr txBox="1"/>
          <p:nvPr/>
        </p:nvSpPr>
        <p:spPr>
          <a:xfrm>
            <a:off x="3299377" y="5826576"/>
            <a:ext cx="2745705" cy="677108"/>
          </a:xfrm>
          <a:prstGeom prst="rect">
            <a:avLst/>
          </a:prstGeom>
          <a:solidFill>
            <a:schemeClr val="accent6"/>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User (Default)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sngStrike" kern="1200" cap="none" spc="0" normalizeH="0" baseline="0" noProof="0" dirty="0">
                <a:ln>
                  <a:noFill/>
                </a:ln>
                <a:solidFill>
                  <a:srgbClr val="000000"/>
                </a:solidFill>
                <a:effectLst/>
                <a:uLnTx/>
                <a:uFillTx/>
                <a:latin typeface="Arial" panose="020B0604020202020204"/>
                <a:ea typeface="+mn-ea"/>
                <a:cs typeface="+mn-cs"/>
              </a:rPr>
              <a:t>----------------------------------------------------------------------------------------------------</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deployment spaces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Create projects</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2DBE24F6-8315-0DB3-E6FA-E50F95D506A1}"/>
              </a:ext>
            </a:extLst>
          </p:cNvPr>
          <p:cNvSpPr txBox="1"/>
          <p:nvPr/>
        </p:nvSpPr>
        <p:spPr>
          <a:xfrm>
            <a:off x="8885060" y="5406411"/>
            <a:ext cx="3270191"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Can be integrated with Active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to provide centralized administration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of permissions.</a:t>
            </a:r>
          </a:p>
        </p:txBody>
      </p:sp>
    </p:spTree>
    <p:extLst>
      <p:ext uri="{BB962C8B-B14F-4D97-AF65-F5344CB8AC3E}">
        <p14:creationId xmlns:p14="http://schemas.microsoft.com/office/powerpoint/2010/main" val="1909965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Application Security (Role Based Access Control – Service Level)</a:t>
            </a:r>
          </a:p>
        </p:txBody>
      </p:sp>
      <p:sp>
        <p:nvSpPr>
          <p:cNvPr id="21" name="TextBox 20">
            <a:extLst>
              <a:ext uri="{FF2B5EF4-FFF2-40B4-BE49-F238E27FC236}">
                <a16:creationId xmlns:a16="http://schemas.microsoft.com/office/drawing/2014/main" id="{132681F8-9E99-E1EE-AD4A-8884A6E60E7A}"/>
              </a:ext>
            </a:extLst>
          </p:cNvPr>
          <p:cNvSpPr txBox="1"/>
          <p:nvPr/>
        </p:nvSpPr>
        <p:spPr>
          <a:xfrm>
            <a:off x="363255" y="1393048"/>
            <a:ext cx="11410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32FD"/>
                </a:solidFill>
                <a:effectLst/>
                <a:uLnTx/>
                <a:uFillTx/>
                <a:latin typeface="Arial" panose="020B0604020202020204"/>
                <a:ea typeface="+mn-ea"/>
                <a:cs typeface="+mn-cs"/>
              </a:rPr>
              <a:t>Service level</a:t>
            </a:r>
            <a:r>
              <a:rPr kumimoji="0" lang="en-US" sz="1800" b="0" i="0" u="none" strike="noStrike" kern="1200" cap="none" spc="0" normalizeH="0" baseline="0" noProof="0" dirty="0">
                <a:ln>
                  <a:noFill/>
                </a:ln>
                <a:solidFill>
                  <a:srgbClr val="0532FD"/>
                </a:solidFill>
                <a:effectLst/>
                <a:uLnTx/>
                <a:uFillTx/>
                <a:latin typeface="Arial" panose="020B0604020202020204"/>
                <a:ea typeface="+mn-ea"/>
                <a:cs typeface="+mn-cs"/>
              </a:rPr>
              <a:t>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roles define what a user can do </a:t>
            </a:r>
            <a:r>
              <a:rPr kumimoji="0" lang="en-US" sz="1800" b="1" i="0" u="none" strike="noStrike" kern="1200" cap="none" spc="0" normalizeH="0" baseline="0" noProof="0" dirty="0">
                <a:ln>
                  <a:noFill/>
                </a:ln>
                <a:solidFill>
                  <a:srgbClr val="0532FD"/>
                </a:solidFill>
                <a:effectLst/>
                <a:uLnTx/>
                <a:uFillTx/>
                <a:latin typeface="Arial" panose="020B0604020202020204"/>
                <a:ea typeface="+mn-ea"/>
                <a:cs typeface="+mn-cs"/>
              </a:rPr>
              <a:t>inside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 particular service:</a:t>
            </a:r>
          </a:p>
        </p:txBody>
      </p:sp>
      <p:graphicFrame>
        <p:nvGraphicFramePr>
          <p:cNvPr id="2" name="Table 1">
            <a:extLst>
              <a:ext uri="{FF2B5EF4-FFF2-40B4-BE49-F238E27FC236}">
                <a16:creationId xmlns:a16="http://schemas.microsoft.com/office/drawing/2014/main" id="{3D8AD334-63BE-2A86-F92F-DC62485A0196}"/>
              </a:ext>
            </a:extLst>
          </p:cNvPr>
          <p:cNvGraphicFramePr>
            <a:graphicFrameLocks noGrp="1"/>
          </p:cNvGraphicFramePr>
          <p:nvPr/>
        </p:nvGraphicFramePr>
        <p:xfrm>
          <a:off x="363255" y="1905605"/>
          <a:ext cx="7754378" cy="4360092"/>
        </p:xfrm>
        <a:graphic>
          <a:graphicData uri="http://schemas.openxmlformats.org/drawingml/2006/table">
            <a:tbl>
              <a:tblPr/>
              <a:tblGrid>
                <a:gridCol w="3877189">
                  <a:extLst>
                    <a:ext uri="{9D8B030D-6E8A-4147-A177-3AD203B41FA5}">
                      <a16:colId xmlns:a16="http://schemas.microsoft.com/office/drawing/2014/main" val="3048670367"/>
                    </a:ext>
                  </a:extLst>
                </a:gridCol>
                <a:gridCol w="3877189">
                  <a:extLst>
                    <a:ext uri="{9D8B030D-6E8A-4147-A177-3AD203B41FA5}">
                      <a16:colId xmlns:a16="http://schemas.microsoft.com/office/drawing/2014/main" val="2595191980"/>
                    </a:ext>
                  </a:extLst>
                </a:gridCol>
              </a:tblGrid>
              <a:tr h="207395">
                <a:tc>
                  <a:txBody>
                    <a:bodyPr/>
                    <a:lstStyle/>
                    <a:p>
                      <a:pPr algn="l" fontAlgn="base"/>
                      <a:r>
                        <a:rPr lang="en-AU" sz="1100" b="1" dirty="0">
                          <a:solidFill>
                            <a:srgbClr val="161616"/>
                          </a:solidFill>
                          <a:effectLst/>
                          <a:latin typeface="+mn-lt"/>
                        </a:rPr>
                        <a:t>Role</a:t>
                      </a:r>
                    </a:p>
                  </a:txBody>
                  <a:tcPr marL="60708" marR="60708" marT="30354" marB="30354" anchor="b">
                    <a:lnL>
                      <a:noFill/>
                    </a:lnL>
                    <a:lnR>
                      <a:noFill/>
                    </a:lnR>
                    <a:lnT>
                      <a:noFill/>
                    </a:lnT>
                    <a:lnB w="9525" cap="flat" cmpd="sng" algn="ctr">
                      <a:solidFill>
                        <a:srgbClr val="F4F4F4"/>
                      </a:solidFill>
                      <a:prstDash val="solid"/>
                      <a:round/>
                      <a:headEnd type="none" w="med" len="med"/>
                      <a:tailEnd type="none" w="med" len="med"/>
                    </a:lnB>
                    <a:solidFill>
                      <a:srgbClr val="E0E0E0"/>
                    </a:solidFill>
                  </a:tcPr>
                </a:tc>
                <a:tc>
                  <a:txBody>
                    <a:bodyPr/>
                    <a:lstStyle/>
                    <a:p>
                      <a:pPr algn="l" fontAlgn="base"/>
                      <a:r>
                        <a:rPr lang="en-AU" sz="1100" b="1">
                          <a:solidFill>
                            <a:srgbClr val="161616"/>
                          </a:solidFill>
                          <a:effectLst/>
                          <a:latin typeface="+mn-lt"/>
                        </a:rPr>
                        <a:t>Description</a:t>
                      </a:r>
                    </a:p>
                  </a:txBody>
                  <a:tcPr marL="60708" marR="60708" marT="30354" marB="30354" anchor="b">
                    <a:lnL>
                      <a:noFill/>
                    </a:lnL>
                    <a:lnR>
                      <a:noFill/>
                    </a:lnR>
                    <a:lnT>
                      <a:noFill/>
                    </a:lnT>
                    <a:lnB w="9525" cap="flat" cmpd="sng" algn="ctr">
                      <a:solidFill>
                        <a:srgbClr val="F4F4F4"/>
                      </a:solidFill>
                      <a:prstDash val="solid"/>
                      <a:round/>
                      <a:headEnd type="none" w="med" len="med"/>
                      <a:tailEnd type="none" w="med" len="med"/>
                    </a:lnB>
                    <a:solidFill>
                      <a:srgbClr val="E0E0E0"/>
                    </a:solidFill>
                  </a:tcPr>
                </a:tc>
                <a:extLst>
                  <a:ext uri="{0D108BD9-81ED-4DB2-BD59-A6C34878D82A}">
                    <a16:rowId xmlns:a16="http://schemas.microsoft.com/office/drawing/2014/main" val="1735805906"/>
                  </a:ext>
                </a:extLst>
              </a:tr>
              <a:tr h="1275214">
                <a:tc>
                  <a:txBody>
                    <a:bodyPr/>
                    <a:lstStyle/>
                    <a:p>
                      <a:pPr algn="l" fontAlgn="t"/>
                      <a:r>
                        <a:rPr lang="en-AU" sz="1100" dirty="0">
                          <a:solidFill>
                            <a:schemeClr val="tx1"/>
                          </a:solidFill>
                          <a:effectLst/>
                          <a:latin typeface="+mn-lt"/>
                        </a:rPr>
                        <a:t>Viewer</a:t>
                      </a: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tc>
                  <a:txBody>
                    <a:bodyPr/>
                    <a:lstStyle/>
                    <a:p>
                      <a:pPr marL="171450" indent="-171450" algn="l" fontAlgn="base">
                        <a:buFont typeface="Arial" panose="020B0604020202020204" pitchFamily="34" charset="0"/>
                        <a:buChar char="•"/>
                      </a:pPr>
                      <a:endParaRPr lang="en-AU" sz="1100" dirty="0">
                        <a:solidFill>
                          <a:schemeClr val="tx1"/>
                        </a:solidFill>
                        <a:effectLst/>
                        <a:latin typeface="+mn-lt"/>
                      </a:endParaRPr>
                    </a:p>
                    <a:p>
                      <a:pPr marL="171450" indent="-171450" algn="l" fontAlgn="base">
                        <a:buFont typeface="Arial" panose="020B0604020202020204" pitchFamily="34" charset="0"/>
                        <a:buChar char="•"/>
                      </a:pPr>
                      <a:r>
                        <a:rPr lang="en-AU" sz="1100" dirty="0">
                          <a:solidFill>
                            <a:schemeClr val="tx1"/>
                          </a:solidFill>
                          <a:effectLst/>
                          <a:latin typeface="+mn-lt"/>
                        </a:rPr>
                        <a:t>See the list of connections in the platform assets </a:t>
                      </a:r>
                      <a:r>
                        <a:rPr lang="en-AU" sz="1100" dirty="0" err="1">
                          <a:solidFill>
                            <a:schemeClr val="tx1"/>
                          </a:solidFill>
                          <a:effectLst/>
                          <a:latin typeface="+mn-lt"/>
                        </a:rPr>
                        <a:t>catalog</a:t>
                      </a:r>
                      <a:r>
                        <a:rPr lang="en-AU" sz="1100" dirty="0">
                          <a:solidFill>
                            <a:schemeClr val="tx1"/>
                          </a:solidFill>
                          <a:effectLst/>
                          <a:latin typeface="+mn-lt"/>
                        </a:rPr>
                        <a:t>.</a:t>
                      </a:r>
                    </a:p>
                    <a:p>
                      <a:pPr marL="0" indent="0" algn="l" fontAlgn="base">
                        <a:buFont typeface="Arial" panose="020B0604020202020204" pitchFamily="34" charset="0"/>
                        <a:buNone/>
                      </a:pPr>
                      <a:endParaRPr lang="en-AU" sz="1100" b="0" i="1" dirty="0">
                        <a:solidFill>
                          <a:schemeClr val="tx1"/>
                        </a:solidFill>
                        <a:effectLst/>
                        <a:latin typeface="+mn-lt"/>
                      </a:endParaRPr>
                    </a:p>
                    <a:p>
                      <a:pPr marL="0" indent="0" algn="l" fontAlgn="base">
                        <a:buFont typeface="Arial" panose="020B0604020202020204" pitchFamily="34" charset="0"/>
                        <a:buNone/>
                      </a:pPr>
                      <a:r>
                        <a:rPr lang="en-AU" sz="1100" b="0" i="1" dirty="0">
                          <a:solidFill>
                            <a:schemeClr val="tx1"/>
                          </a:solidFill>
                          <a:effectLst/>
                          <a:latin typeface="+mn-lt"/>
                        </a:rPr>
                        <a:t>If a user has the appropriate credentials to access the underlying data source, the user can use the connection to connect to the data source.</a:t>
                      </a:r>
                    </a:p>
                    <a:p>
                      <a:pPr marL="0" indent="0" algn="l" fontAlgn="base">
                        <a:buFont typeface="Arial" panose="020B0604020202020204" pitchFamily="34" charset="0"/>
                        <a:buNone/>
                      </a:pPr>
                      <a:endParaRPr lang="en-AU" sz="1100" b="0" i="1" dirty="0">
                        <a:solidFill>
                          <a:schemeClr val="tx1"/>
                        </a:solidFill>
                        <a:effectLst/>
                        <a:latin typeface="+mn-lt"/>
                      </a:endParaRP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2822372252"/>
                  </a:ext>
                </a:extLst>
              </a:tr>
              <a:tr h="969112">
                <a:tc>
                  <a:txBody>
                    <a:bodyPr/>
                    <a:lstStyle/>
                    <a:p>
                      <a:pPr algn="l" fontAlgn="t"/>
                      <a:r>
                        <a:rPr lang="en-AU" sz="1100" dirty="0">
                          <a:solidFill>
                            <a:schemeClr val="tx1"/>
                          </a:solidFill>
                          <a:effectLst/>
                          <a:latin typeface="+mn-lt"/>
                        </a:rPr>
                        <a:t>Editor</a:t>
                      </a: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6"/>
                    </a:solidFill>
                  </a:tcPr>
                </a:tc>
                <a:tc>
                  <a: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AU" sz="1100" dirty="0">
                        <a:solidFill>
                          <a:schemeClr val="tx1"/>
                        </a:solidFill>
                        <a:effectLst/>
                        <a:latin typeface="+mn-lt"/>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AU" sz="1100" dirty="0">
                          <a:solidFill>
                            <a:schemeClr val="tx1"/>
                          </a:solidFill>
                          <a:effectLst/>
                          <a:latin typeface="+mn-lt"/>
                        </a:rPr>
                        <a:t>See the list of connections in the platform assets </a:t>
                      </a:r>
                      <a:r>
                        <a:rPr lang="en-AU" sz="1100" dirty="0" err="1">
                          <a:solidFill>
                            <a:schemeClr val="tx1"/>
                          </a:solidFill>
                          <a:effectLst/>
                          <a:latin typeface="+mn-lt"/>
                        </a:rPr>
                        <a:t>catalog</a:t>
                      </a:r>
                      <a:r>
                        <a:rPr lang="en-AU" sz="1100" dirty="0">
                          <a:solidFill>
                            <a:schemeClr val="tx1"/>
                          </a:solidFill>
                          <a:effectLst/>
                          <a:latin typeface="+mn-lt"/>
                        </a:rPr>
                        <a:t>.</a:t>
                      </a:r>
                      <a:endParaRPr lang="en-AU" sz="1100" b="0" dirty="0">
                        <a:solidFill>
                          <a:schemeClr val="tx1"/>
                        </a:solidFill>
                        <a:effectLst/>
                        <a:latin typeface="+mn-lt"/>
                      </a:endParaRPr>
                    </a:p>
                    <a:p>
                      <a:pPr marL="171450" indent="-171450" algn="l" fontAlgn="base">
                        <a:buFont typeface="Arial" panose="020B0604020202020204" pitchFamily="34" charset="0"/>
                        <a:buChar char="•"/>
                      </a:pPr>
                      <a:r>
                        <a:rPr lang="en-AU" sz="1100" b="0" dirty="0">
                          <a:solidFill>
                            <a:schemeClr val="tx1"/>
                          </a:solidFill>
                          <a:effectLst/>
                          <a:latin typeface="+mn-lt"/>
                        </a:rPr>
                        <a:t>Create, edit, and delete connections. The Editor must be an asset member. </a:t>
                      </a:r>
                    </a:p>
                    <a:p>
                      <a:pPr marL="171450" indent="-171450" algn="l" fontAlgn="base">
                        <a:buFont typeface="Arial" panose="020B0604020202020204" pitchFamily="34" charset="0"/>
                        <a:buChar char="•"/>
                      </a:pPr>
                      <a:endParaRPr lang="en-AU" sz="1100" b="0" dirty="0">
                        <a:solidFill>
                          <a:schemeClr val="tx1"/>
                        </a:solidFill>
                        <a:effectLst/>
                        <a:latin typeface="+mn-lt"/>
                      </a:endParaRP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6"/>
                    </a:solidFill>
                  </a:tcPr>
                </a:tc>
                <a:extLst>
                  <a:ext uri="{0D108BD9-81ED-4DB2-BD59-A6C34878D82A}">
                    <a16:rowId xmlns:a16="http://schemas.microsoft.com/office/drawing/2014/main" val="2232053730"/>
                  </a:ext>
                </a:extLst>
              </a:tr>
              <a:tr h="1887418">
                <a:tc>
                  <a:txBody>
                    <a:bodyPr/>
                    <a:lstStyle/>
                    <a:p>
                      <a:pPr algn="l" fontAlgn="t"/>
                      <a:r>
                        <a:rPr lang="en-AU" sz="1100" dirty="0">
                          <a:solidFill>
                            <a:schemeClr val="tx1"/>
                          </a:solidFill>
                          <a:effectLst/>
                          <a:latin typeface="+mn-lt"/>
                        </a:rPr>
                        <a:t>Admin</a:t>
                      </a:r>
                    </a:p>
                  </a:txBody>
                  <a:tcPr marL="60708" marR="60708" marT="30354" marB="30354">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5"/>
                    </a:solidFill>
                  </a:tcPr>
                </a:tc>
                <a:tc>
                  <a:txBody>
                    <a:bodyPr/>
                    <a:lstStyle/>
                    <a:p>
                      <a:pPr marL="171450" indent="-171450" algn="l" fontAlgn="base">
                        <a:buFont typeface="Arial" panose="020B0604020202020204" pitchFamily="34" charset="0"/>
                        <a:buChar char="•"/>
                      </a:pPr>
                      <a:endParaRPr lang="en-AU" sz="1100" dirty="0">
                        <a:solidFill>
                          <a:schemeClr val="tx1"/>
                        </a:solidFill>
                        <a:effectLst/>
                        <a:latin typeface="+mn-lt"/>
                      </a:endParaRPr>
                    </a:p>
                    <a:p>
                      <a:pPr marL="171450" indent="-171450" algn="l" fontAlgn="base">
                        <a:buFont typeface="Arial" panose="020B0604020202020204" pitchFamily="34" charset="0"/>
                        <a:buChar char="•"/>
                      </a:pPr>
                      <a:r>
                        <a:rPr lang="en-AU" sz="1100" dirty="0">
                          <a:solidFill>
                            <a:schemeClr val="tx1"/>
                          </a:solidFill>
                          <a:effectLst/>
                          <a:latin typeface="+mn-lt"/>
                        </a:rPr>
                        <a:t>See the list of connections in the platform assets </a:t>
                      </a:r>
                      <a:r>
                        <a:rPr lang="en-AU" sz="1100" dirty="0" err="1">
                          <a:solidFill>
                            <a:schemeClr val="tx1"/>
                          </a:solidFill>
                          <a:effectLst/>
                          <a:latin typeface="+mn-lt"/>
                        </a:rPr>
                        <a:t>catalog</a:t>
                      </a:r>
                      <a:r>
                        <a:rPr lang="en-AU" sz="1100" dirty="0">
                          <a:solidFill>
                            <a:schemeClr val="tx1"/>
                          </a:solidFill>
                          <a:effectLst/>
                          <a:latin typeface="+mn-lt"/>
                        </a:rPr>
                        <a:t>.</a:t>
                      </a:r>
                    </a:p>
                    <a:p>
                      <a:pPr marL="171450" indent="-171450" algn="l" fontAlgn="base">
                        <a:buFont typeface="Arial" panose="020B0604020202020204" pitchFamily="34" charset="0"/>
                        <a:buChar char="•"/>
                      </a:pPr>
                      <a:r>
                        <a:rPr lang="en-AU" sz="1100" b="0" dirty="0">
                          <a:solidFill>
                            <a:schemeClr val="tx1"/>
                          </a:solidFill>
                          <a:effectLst/>
                          <a:latin typeface="+mn-lt"/>
                        </a:rPr>
                        <a:t>Create, edit, and delete connections. The Editor must be an asset member. </a:t>
                      </a:r>
                    </a:p>
                    <a:p>
                      <a:pPr marL="171450" indent="-171450" algn="l" fontAlgn="base">
                        <a:buFont typeface="Arial" panose="020B0604020202020204" pitchFamily="34" charset="0"/>
                        <a:buChar char="•"/>
                      </a:pPr>
                      <a:r>
                        <a:rPr lang="en-AU" sz="1100" b="0" dirty="0">
                          <a:solidFill>
                            <a:schemeClr val="tx1"/>
                          </a:solidFill>
                          <a:effectLst/>
                          <a:latin typeface="+mn-lt"/>
                        </a:rPr>
                        <a:t>Manage the collaborators on the </a:t>
                      </a:r>
                      <a:r>
                        <a:rPr lang="en-AU" sz="1100" b="0" dirty="0" err="1">
                          <a:solidFill>
                            <a:schemeClr val="tx1"/>
                          </a:solidFill>
                          <a:effectLst/>
                          <a:latin typeface="+mn-lt"/>
                        </a:rPr>
                        <a:t>catalog</a:t>
                      </a:r>
                      <a:endParaRPr lang="en-AU" sz="1100" b="0" dirty="0">
                        <a:solidFill>
                          <a:schemeClr val="tx1"/>
                        </a:solidFill>
                        <a:effectLst/>
                        <a:latin typeface="+mn-lt"/>
                      </a:endParaRPr>
                    </a:p>
                    <a:p>
                      <a:pPr algn="l" fontAlgn="base"/>
                      <a:endParaRPr lang="en-AU" sz="1100" b="0" dirty="0">
                        <a:solidFill>
                          <a:schemeClr val="tx1"/>
                        </a:solidFill>
                        <a:effectLst/>
                        <a:latin typeface="+mn-lt"/>
                      </a:endParaRPr>
                    </a:p>
                    <a:p>
                      <a:pPr algn="l" fontAlgn="base"/>
                      <a:r>
                        <a:rPr lang="en-AU" sz="1100" b="0" i="1" dirty="0">
                          <a:solidFill>
                            <a:schemeClr val="tx1"/>
                          </a:solidFill>
                          <a:effectLst/>
                          <a:latin typeface="+mn-lt"/>
                        </a:rPr>
                        <a:t>When the </a:t>
                      </a:r>
                      <a:r>
                        <a:rPr lang="en-AU" sz="1100" b="0" i="1" dirty="0" err="1">
                          <a:solidFill>
                            <a:schemeClr val="tx1"/>
                          </a:solidFill>
                          <a:effectLst/>
                          <a:latin typeface="+mn-lt"/>
                        </a:rPr>
                        <a:t>catalog</a:t>
                      </a:r>
                      <a:r>
                        <a:rPr lang="en-AU" sz="1100" b="0" i="1" dirty="0">
                          <a:solidFill>
                            <a:schemeClr val="tx1"/>
                          </a:solidFill>
                          <a:effectLst/>
                          <a:latin typeface="+mn-lt"/>
                        </a:rPr>
                        <a:t> is created, any user with the </a:t>
                      </a:r>
                      <a:r>
                        <a:rPr lang="en-AU" sz="1100" b="1" i="1" dirty="0">
                          <a:solidFill>
                            <a:schemeClr val="tx1"/>
                          </a:solidFill>
                          <a:effectLst/>
                          <a:latin typeface="+mn-lt"/>
                        </a:rPr>
                        <a:t>Administrator</a:t>
                      </a:r>
                      <a:r>
                        <a:rPr lang="en-AU" sz="1100" b="0" i="1" dirty="0">
                          <a:solidFill>
                            <a:schemeClr val="tx1"/>
                          </a:solidFill>
                          <a:effectLst/>
                          <a:latin typeface="+mn-lt"/>
                        </a:rPr>
                        <a:t> role in Cloud Pak for Data is assigned the </a:t>
                      </a:r>
                      <a:r>
                        <a:rPr lang="en-AU" sz="1100" b="1" i="1" dirty="0">
                          <a:solidFill>
                            <a:schemeClr val="tx1"/>
                          </a:solidFill>
                          <a:effectLst/>
                          <a:latin typeface="+mn-lt"/>
                        </a:rPr>
                        <a:t>Admin</a:t>
                      </a:r>
                      <a:r>
                        <a:rPr lang="en-AU" sz="1100" b="0" i="1" dirty="0">
                          <a:solidFill>
                            <a:schemeClr val="tx1"/>
                          </a:solidFill>
                          <a:effectLst/>
                          <a:latin typeface="+mn-lt"/>
                        </a:rPr>
                        <a:t> role on the Platform assets </a:t>
                      </a:r>
                      <a:r>
                        <a:rPr lang="en-AU" sz="1100" b="0" i="1" dirty="0" err="1">
                          <a:solidFill>
                            <a:schemeClr val="tx1"/>
                          </a:solidFill>
                          <a:effectLst/>
                          <a:latin typeface="+mn-lt"/>
                        </a:rPr>
                        <a:t>catalog</a:t>
                      </a:r>
                      <a:r>
                        <a:rPr lang="en-AU" sz="1100" b="0" i="1" dirty="0">
                          <a:solidFill>
                            <a:schemeClr val="tx1"/>
                          </a:solidFill>
                          <a:effectLst/>
                          <a:latin typeface="+mn-lt"/>
                        </a:rPr>
                        <a:t>.</a:t>
                      </a:r>
                    </a:p>
                    <a:p>
                      <a:pPr algn="l" fontAlgn="base"/>
                      <a:endParaRPr lang="en-AU" sz="1100" b="0" i="1" dirty="0">
                        <a:solidFill>
                          <a:schemeClr val="tx1"/>
                        </a:solidFill>
                        <a:effectLst/>
                        <a:latin typeface="+mn-lt"/>
                      </a:endParaRPr>
                    </a:p>
                  </a:txBody>
                  <a:tcPr marL="60708" marR="60708" marT="30354" marB="30354">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5"/>
                    </a:solidFill>
                  </a:tcPr>
                </a:tc>
                <a:extLst>
                  <a:ext uri="{0D108BD9-81ED-4DB2-BD59-A6C34878D82A}">
                    <a16:rowId xmlns:a16="http://schemas.microsoft.com/office/drawing/2014/main" val="1845253304"/>
                  </a:ext>
                </a:extLst>
              </a:tr>
            </a:tbl>
          </a:graphicData>
        </a:graphic>
      </p:graphicFrame>
      <p:sp>
        <p:nvSpPr>
          <p:cNvPr id="12" name="TextBox 11">
            <a:extLst>
              <a:ext uri="{FF2B5EF4-FFF2-40B4-BE49-F238E27FC236}">
                <a16:creationId xmlns:a16="http://schemas.microsoft.com/office/drawing/2014/main" id="{B17360F6-12B5-33A3-D96B-E58730AD2741}"/>
              </a:ext>
            </a:extLst>
          </p:cNvPr>
          <p:cNvSpPr txBox="1"/>
          <p:nvPr/>
        </p:nvSpPr>
        <p:spPr>
          <a:xfrm>
            <a:off x="8238931" y="1905605"/>
            <a:ext cx="3953069"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Applies to: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Projects (Watson Studio)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Deployment Space (Watson 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Catalogs (Watson Knowledge Catalog)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Watson </a:t>
            </a:r>
            <a:r>
              <a:rPr kumimoji="0" lang="en-US" sz="1400" b="0" i="0" u="none" strike="noStrike" kern="1200" cap="none" spc="0" normalizeH="0" baseline="0" noProof="0" dirty="0" err="1">
                <a:ln>
                  <a:noFill/>
                </a:ln>
                <a:solidFill>
                  <a:srgbClr val="000000"/>
                </a:solidFill>
                <a:effectLst/>
                <a:uLnTx/>
                <a:uFillTx/>
                <a:latin typeface="Arial" panose="020B0604020202020204"/>
                <a:ea typeface="+mn-ea"/>
                <a:cs typeface="+mn-cs"/>
              </a:rPr>
              <a:t>OpenScale</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panose="020B0604020202020204"/>
                <a:ea typeface="+mn-ea"/>
                <a:cs typeface="+mn-cs"/>
              </a:rPr>
              <a:t>Other services which also utilize service instances.</a:t>
            </a:r>
          </a:p>
        </p:txBody>
      </p:sp>
    </p:spTree>
    <p:extLst>
      <p:ext uri="{BB962C8B-B14F-4D97-AF65-F5344CB8AC3E}">
        <p14:creationId xmlns:p14="http://schemas.microsoft.com/office/powerpoint/2010/main" val="2255907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AD0BD3E-0A03-5146-A9F3-C761AA28CC15}"/>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0" y="1"/>
            <a:ext cx="8102278" cy="6858000"/>
          </a:xfrm>
        </p:spPr>
      </p:pic>
      <p:sp>
        <p:nvSpPr>
          <p:cNvPr id="7" name="Rectangle 6">
            <a:extLst>
              <a:ext uri="{FF2B5EF4-FFF2-40B4-BE49-F238E27FC236}">
                <a16:creationId xmlns:a16="http://schemas.microsoft.com/office/drawing/2014/main" id="{0812AEE7-D6B1-2A43-B272-8D4A628B4467}"/>
              </a:ext>
            </a:extLst>
          </p:cNvPr>
          <p:cNvSpPr/>
          <p:nvPr/>
        </p:nvSpPr>
        <p:spPr>
          <a:xfrm>
            <a:off x="6095470" y="1054100"/>
            <a:ext cx="6096530" cy="4584700"/>
          </a:xfrm>
          <a:prstGeom prst="rect">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546597A4-11D6-874F-BA93-F73CBBD9FA14}"/>
              </a:ext>
            </a:extLst>
          </p:cNvPr>
          <p:cNvSpPr>
            <a:spLocks noGrp="1"/>
          </p:cNvSpPr>
          <p:nvPr>
            <p:ph type="title"/>
          </p:nvPr>
        </p:nvSpPr>
        <p:spPr>
          <a:xfrm>
            <a:off x="6550401" y="2457371"/>
            <a:ext cx="5788930" cy="1135085"/>
          </a:xfrm>
        </p:spPr>
        <p:txBody>
          <a:bodyPr lIns="0"/>
          <a:lstStyle/>
          <a:p>
            <a:r>
              <a:rPr lang="en-US" sz="2800" dirty="0"/>
              <a:t>CP4D Administration and Audit Trail</a:t>
            </a:r>
          </a:p>
        </p:txBody>
      </p:sp>
      <p:sp>
        <p:nvSpPr>
          <p:cNvPr id="2" name="TextBox 1">
            <a:extLst>
              <a:ext uri="{FF2B5EF4-FFF2-40B4-BE49-F238E27FC236}">
                <a16:creationId xmlns:a16="http://schemas.microsoft.com/office/drawing/2014/main" id="{A822D6A7-5E7F-E8FC-E208-2BF16CCF190B}"/>
              </a:ext>
            </a:extLst>
          </p:cNvPr>
          <p:cNvSpPr txBox="1"/>
          <p:nvPr/>
        </p:nvSpPr>
        <p:spPr>
          <a:xfrm>
            <a:off x="6479796" y="3346450"/>
            <a:ext cx="5638631"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Monitoring of resources like CPU and Memory (capacity utilization) and generation of alerts -e.g. job successes and failures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Auditing &amp; tracking of actions by users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Multitenancy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Restart services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Scalability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LDAP Integration</a:t>
            </a:r>
          </a:p>
        </p:txBody>
      </p:sp>
      <p:sp>
        <p:nvSpPr>
          <p:cNvPr id="9" name="Text Placeholder 3">
            <a:extLst>
              <a:ext uri="{FF2B5EF4-FFF2-40B4-BE49-F238E27FC236}">
                <a16:creationId xmlns:a16="http://schemas.microsoft.com/office/drawing/2014/main" id="{C547F052-CA4C-9C16-B20A-DFE14665DAD4}"/>
              </a:ext>
            </a:extLst>
          </p:cNvPr>
          <p:cNvSpPr txBox="1">
            <a:spLocks/>
          </p:cNvSpPr>
          <p:nvPr/>
        </p:nvSpPr>
        <p:spPr>
          <a:xfrm>
            <a:off x="6632991" y="1410985"/>
            <a:ext cx="3085439" cy="850232"/>
          </a:xfrm>
          <a:prstGeom prst="rect">
            <a:avLst/>
          </a:prstGeom>
        </p:spPr>
        <p:txBody>
          <a:bodyPr lIns="0"/>
          <a:lstStyle>
            <a:lvl1pPr marL="0" indent="0" algn="l" defTabSz="914400" rtl="0" eaLnBrk="1" latinLnBrk="0" hangingPunct="1">
              <a:lnSpc>
                <a:spcPct val="90000"/>
              </a:lnSpc>
              <a:spcBef>
                <a:spcPts val="1000"/>
              </a:spcBef>
              <a:buFont typeface="Arial"/>
              <a:buNone/>
              <a:defRPr sz="5400" kern="1200">
                <a:solidFill>
                  <a:schemeClr val="accent6">
                    <a:lumMod val="90000"/>
                  </a:schemeClr>
                </a:solidFill>
                <a:effectLst/>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7200" dirty="0">
                <a:solidFill>
                  <a:srgbClr val="E5E6E5">
                    <a:lumMod val="90000"/>
                  </a:srgbClr>
                </a:solidFill>
              </a:rPr>
              <a:t>Day 11</a:t>
            </a:r>
            <a:endParaRPr kumimoji="0" lang="en-US" sz="7200" b="0" i="0" u="none" strike="noStrike" kern="1200" cap="none" spc="0" normalizeH="0" baseline="0" noProof="0" dirty="0">
              <a:ln>
                <a:noFill/>
              </a:ln>
              <a:solidFill>
                <a:srgbClr val="E5E6E5">
                  <a:lumMod val="90000"/>
                </a:srgbClr>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28230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A550BE-DF38-3807-9BCD-7B20BDA9843C}"/>
              </a:ext>
            </a:extLst>
          </p:cNvPr>
          <p:cNvSpPr>
            <a:spLocks noGrp="1"/>
          </p:cNvSpPr>
          <p:nvPr>
            <p:ph type="title"/>
          </p:nvPr>
        </p:nvSpPr>
        <p:spPr/>
        <p:txBody>
          <a:bodyPr/>
          <a:lstStyle/>
          <a:p>
            <a:r>
              <a:rPr lang="en-US" b="1" dirty="0"/>
              <a:t>A 3.5.2, A 3.5.3, A.3.5.4, A.3.5.5, A3.5.6, A3.5.7</a:t>
            </a:r>
            <a:endParaRPr lang="en-US" dirty="0"/>
          </a:p>
        </p:txBody>
      </p:sp>
      <p:sp>
        <p:nvSpPr>
          <p:cNvPr id="4" name="Rectangle 3">
            <a:extLst>
              <a:ext uri="{FF2B5EF4-FFF2-40B4-BE49-F238E27FC236}">
                <a16:creationId xmlns:a16="http://schemas.microsoft.com/office/drawing/2014/main" id="{3A9115B7-3972-12B8-803B-BBCC7FE6FA9C}"/>
              </a:ext>
            </a:extLst>
          </p:cNvPr>
          <p:cNvSpPr/>
          <p:nvPr/>
        </p:nvSpPr>
        <p:spPr>
          <a:xfrm>
            <a:off x="9648512" y="1660504"/>
            <a:ext cx="2285321" cy="175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ounded Rectangle 4">
            <a:extLst>
              <a:ext uri="{FF2B5EF4-FFF2-40B4-BE49-F238E27FC236}">
                <a16:creationId xmlns:a16="http://schemas.microsoft.com/office/drawing/2014/main" id="{58F20615-5053-BFC9-225F-2020C5BACFC2}"/>
              </a:ext>
            </a:extLst>
          </p:cNvPr>
          <p:cNvSpPr/>
          <p:nvPr/>
        </p:nvSpPr>
        <p:spPr>
          <a:xfrm>
            <a:off x="2049599" y="1749690"/>
            <a:ext cx="1270000" cy="5715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User Group</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ounded Rectangle 5">
            <a:extLst>
              <a:ext uri="{FF2B5EF4-FFF2-40B4-BE49-F238E27FC236}">
                <a16:creationId xmlns:a16="http://schemas.microsoft.com/office/drawing/2014/main" id="{A88AA292-AEDD-E5C4-DDE3-4B2A599D12C0}"/>
              </a:ext>
            </a:extLst>
          </p:cNvPr>
          <p:cNvSpPr/>
          <p:nvPr/>
        </p:nvSpPr>
        <p:spPr>
          <a:xfrm>
            <a:off x="5012928" y="1705534"/>
            <a:ext cx="1270000" cy="5715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Platform Role</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664ABEB-B87B-E61E-1F9E-E7123406660C}"/>
              </a:ext>
            </a:extLst>
          </p:cNvPr>
          <p:cNvPicPr>
            <a:picLocks noChangeAspect="1"/>
          </p:cNvPicPr>
          <p:nvPr/>
        </p:nvPicPr>
        <p:blipFill>
          <a:blip r:embed="rId2"/>
          <a:stretch>
            <a:fillRect/>
          </a:stretch>
        </p:blipFill>
        <p:spPr>
          <a:xfrm>
            <a:off x="1917187" y="3760268"/>
            <a:ext cx="1527751" cy="1441360"/>
          </a:xfrm>
          <a:prstGeom prst="rect">
            <a:avLst/>
          </a:prstGeom>
        </p:spPr>
      </p:pic>
      <p:cxnSp>
        <p:nvCxnSpPr>
          <p:cNvPr id="8" name="Straight Arrow Connector 7">
            <a:extLst>
              <a:ext uri="{FF2B5EF4-FFF2-40B4-BE49-F238E27FC236}">
                <a16:creationId xmlns:a16="http://schemas.microsoft.com/office/drawing/2014/main" id="{1BCB8229-3CBF-FB24-F6E8-D983F609CFB9}"/>
              </a:ext>
            </a:extLst>
          </p:cNvPr>
          <p:cNvCxnSpPr>
            <a:cxnSpLocks/>
            <a:stCxn id="7" idx="0"/>
            <a:endCxn id="5" idx="2"/>
          </p:cNvCxnSpPr>
          <p:nvPr/>
        </p:nvCxnSpPr>
        <p:spPr>
          <a:xfrm flipV="1">
            <a:off x="2681063" y="2321190"/>
            <a:ext cx="3536" cy="143907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B0B5A5E-0B9A-A3AC-166A-728B60F960B9}"/>
              </a:ext>
            </a:extLst>
          </p:cNvPr>
          <p:cNvCxnSpPr>
            <a:cxnSpLocks/>
            <a:stCxn id="5" idx="3"/>
          </p:cNvCxnSpPr>
          <p:nvPr/>
        </p:nvCxnSpPr>
        <p:spPr>
          <a:xfrm>
            <a:off x="3319599" y="2035440"/>
            <a:ext cx="1693329"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80BAEDB6-48BF-123F-07A4-65D80E6817BA}"/>
              </a:ext>
            </a:extLst>
          </p:cNvPr>
          <p:cNvSpPr/>
          <p:nvPr/>
        </p:nvSpPr>
        <p:spPr>
          <a:xfrm>
            <a:off x="7812481" y="1705534"/>
            <a:ext cx="1270000" cy="5715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Platform Permission</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325BC63E-C74F-CAF0-F8D1-195EA1A6AD01}"/>
              </a:ext>
            </a:extLst>
          </p:cNvPr>
          <p:cNvSpPr/>
          <p:nvPr/>
        </p:nvSpPr>
        <p:spPr>
          <a:xfrm>
            <a:off x="5012928" y="4195198"/>
            <a:ext cx="1270000" cy="5715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Workspace Role</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C20B658A-480F-E07F-EAAA-C1D4F597B75D}"/>
              </a:ext>
            </a:extLst>
          </p:cNvPr>
          <p:cNvSpPr/>
          <p:nvPr/>
        </p:nvSpPr>
        <p:spPr>
          <a:xfrm>
            <a:off x="7866268" y="4195198"/>
            <a:ext cx="1270000" cy="5715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Workspace Permission</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7318DAAA-4369-4D88-C2DE-709105EB0155}"/>
              </a:ext>
            </a:extLst>
          </p:cNvPr>
          <p:cNvCxnSpPr>
            <a:cxnSpLocks/>
            <a:stCxn id="7" idx="3"/>
          </p:cNvCxnSpPr>
          <p:nvPr/>
        </p:nvCxnSpPr>
        <p:spPr>
          <a:xfrm flipV="1">
            <a:off x="3444938" y="2182229"/>
            <a:ext cx="1527751" cy="22987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E3E3477-2BB2-30B4-5D5A-101E1370E362}"/>
              </a:ext>
            </a:extLst>
          </p:cNvPr>
          <p:cNvCxnSpPr>
            <a:cxnSpLocks/>
            <a:stCxn id="5" idx="3"/>
          </p:cNvCxnSpPr>
          <p:nvPr/>
        </p:nvCxnSpPr>
        <p:spPr>
          <a:xfrm>
            <a:off x="3319599" y="2035440"/>
            <a:ext cx="1621777" cy="229872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45BAB7-EA35-4DC6-30CE-6CF68567BA43}"/>
              </a:ext>
            </a:extLst>
          </p:cNvPr>
          <p:cNvCxnSpPr>
            <a:cxnSpLocks/>
            <a:stCxn id="7" idx="3"/>
            <a:endCxn id="11" idx="1"/>
          </p:cNvCxnSpPr>
          <p:nvPr/>
        </p:nvCxnSpPr>
        <p:spPr>
          <a:xfrm>
            <a:off x="3444938" y="4480948"/>
            <a:ext cx="156799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D96EDA-EFF1-A413-C91F-9446E005A798}"/>
              </a:ext>
            </a:extLst>
          </p:cNvPr>
          <p:cNvCxnSpPr>
            <a:cxnSpLocks/>
          </p:cNvCxnSpPr>
          <p:nvPr/>
        </p:nvCxnSpPr>
        <p:spPr>
          <a:xfrm>
            <a:off x="6282928" y="2034847"/>
            <a:ext cx="147576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A06085-4201-31F0-95B2-D209B078A2CC}"/>
              </a:ext>
            </a:extLst>
          </p:cNvPr>
          <p:cNvCxnSpPr>
            <a:cxnSpLocks/>
            <a:endCxn id="12" idx="1"/>
          </p:cNvCxnSpPr>
          <p:nvPr/>
        </p:nvCxnSpPr>
        <p:spPr>
          <a:xfrm>
            <a:off x="6336715" y="4480948"/>
            <a:ext cx="1529553"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5DB1F1-59DB-E2B3-384A-7807E1617209}"/>
              </a:ext>
            </a:extLst>
          </p:cNvPr>
          <p:cNvSpPr txBox="1"/>
          <p:nvPr/>
        </p:nvSpPr>
        <p:spPr>
          <a:xfrm>
            <a:off x="1763315" y="2996584"/>
            <a:ext cx="1610071"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Is member of</a:t>
            </a:r>
          </a:p>
        </p:txBody>
      </p:sp>
      <p:sp>
        <p:nvSpPr>
          <p:cNvPr id="19" name="TextBox 18">
            <a:extLst>
              <a:ext uri="{FF2B5EF4-FFF2-40B4-BE49-F238E27FC236}">
                <a16:creationId xmlns:a16="http://schemas.microsoft.com/office/drawing/2014/main" id="{E0324A17-691E-8414-57B9-2C9F688857CA}"/>
              </a:ext>
            </a:extLst>
          </p:cNvPr>
          <p:cNvSpPr txBox="1"/>
          <p:nvPr/>
        </p:nvSpPr>
        <p:spPr>
          <a:xfrm>
            <a:off x="3716298" y="1820364"/>
            <a:ext cx="1610071"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Is assigned</a:t>
            </a:r>
          </a:p>
        </p:txBody>
      </p:sp>
      <p:sp>
        <p:nvSpPr>
          <p:cNvPr id="20" name="TextBox 19">
            <a:extLst>
              <a:ext uri="{FF2B5EF4-FFF2-40B4-BE49-F238E27FC236}">
                <a16:creationId xmlns:a16="http://schemas.microsoft.com/office/drawing/2014/main" id="{20B0615B-4405-5B76-0061-8F4BC6B6A3ED}"/>
              </a:ext>
            </a:extLst>
          </p:cNvPr>
          <p:cNvSpPr txBox="1"/>
          <p:nvPr/>
        </p:nvSpPr>
        <p:spPr>
          <a:xfrm>
            <a:off x="3864796" y="4495479"/>
            <a:ext cx="1610071"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Is assigned</a:t>
            </a:r>
          </a:p>
        </p:txBody>
      </p:sp>
      <p:sp>
        <p:nvSpPr>
          <p:cNvPr id="21" name="TextBox 20">
            <a:extLst>
              <a:ext uri="{FF2B5EF4-FFF2-40B4-BE49-F238E27FC236}">
                <a16:creationId xmlns:a16="http://schemas.microsoft.com/office/drawing/2014/main" id="{BBA51DB0-FD86-CFC7-3927-CB90F11B9951}"/>
              </a:ext>
            </a:extLst>
          </p:cNvPr>
          <p:cNvSpPr txBox="1"/>
          <p:nvPr/>
        </p:nvSpPr>
        <p:spPr>
          <a:xfrm>
            <a:off x="3226307" y="2511742"/>
            <a:ext cx="1610071"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Is assigned</a:t>
            </a:r>
          </a:p>
        </p:txBody>
      </p:sp>
      <p:sp>
        <p:nvSpPr>
          <p:cNvPr id="22" name="TextBox 21">
            <a:extLst>
              <a:ext uri="{FF2B5EF4-FFF2-40B4-BE49-F238E27FC236}">
                <a16:creationId xmlns:a16="http://schemas.microsoft.com/office/drawing/2014/main" id="{C85FACCC-3F90-92DC-B0F9-2C50ED333C9A}"/>
              </a:ext>
            </a:extLst>
          </p:cNvPr>
          <p:cNvSpPr txBox="1"/>
          <p:nvPr/>
        </p:nvSpPr>
        <p:spPr>
          <a:xfrm>
            <a:off x="3539240" y="3837496"/>
            <a:ext cx="1610071"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Is assigned</a:t>
            </a:r>
          </a:p>
        </p:txBody>
      </p:sp>
      <p:sp>
        <p:nvSpPr>
          <p:cNvPr id="23" name="TextBox 22">
            <a:extLst>
              <a:ext uri="{FF2B5EF4-FFF2-40B4-BE49-F238E27FC236}">
                <a16:creationId xmlns:a16="http://schemas.microsoft.com/office/drawing/2014/main" id="{40C8FC25-D1F5-157B-D7C9-CAF05913D355}"/>
              </a:ext>
            </a:extLst>
          </p:cNvPr>
          <p:cNvSpPr txBox="1"/>
          <p:nvPr/>
        </p:nvSpPr>
        <p:spPr>
          <a:xfrm>
            <a:off x="6508888" y="1820364"/>
            <a:ext cx="1610071"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Is mapped to</a:t>
            </a:r>
          </a:p>
        </p:txBody>
      </p:sp>
      <p:sp>
        <p:nvSpPr>
          <p:cNvPr id="24" name="TextBox 23">
            <a:extLst>
              <a:ext uri="{FF2B5EF4-FFF2-40B4-BE49-F238E27FC236}">
                <a16:creationId xmlns:a16="http://schemas.microsoft.com/office/drawing/2014/main" id="{7256A6AE-D0FE-C7DE-7698-2A143BBB014E}"/>
              </a:ext>
            </a:extLst>
          </p:cNvPr>
          <p:cNvSpPr txBox="1"/>
          <p:nvPr/>
        </p:nvSpPr>
        <p:spPr>
          <a:xfrm>
            <a:off x="4899048" y="4801351"/>
            <a:ext cx="2967220" cy="769441"/>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Catalog collaborator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Project collaborator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Category collaborator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Data quality project role (legacy DQ project)</a:t>
            </a:r>
          </a:p>
        </p:txBody>
      </p:sp>
      <p:sp>
        <p:nvSpPr>
          <p:cNvPr id="25" name="TextBox 24">
            <a:extLst>
              <a:ext uri="{FF2B5EF4-FFF2-40B4-BE49-F238E27FC236}">
                <a16:creationId xmlns:a16="http://schemas.microsoft.com/office/drawing/2014/main" id="{8DB5894A-32E1-6A30-5C09-14AF583EEF9C}"/>
              </a:ext>
            </a:extLst>
          </p:cNvPr>
          <p:cNvSpPr txBox="1"/>
          <p:nvPr/>
        </p:nvSpPr>
        <p:spPr>
          <a:xfrm>
            <a:off x="9722819" y="1813099"/>
            <a:ext cx="1988099" cy="5847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User </a:t>
            </a:r>
            <a:r>
              <a:rPr kumimoji="0" lang="en-US" sz="1600" b="0" i="0" u="sng" strike="noStrike" kern="1200" cap="none" spc="0" normalizeH="0" baseline="0" noProof="0" dirty="0">
                <a:ln>
                  <a:noFill/>
                </a:ln>
                <a:solidFill>
                  <a:srgbClr val="7030A0"/>
                </a:solidFill>
                <a:effectLst/>
                <a:uLnTx/>
                <a:uFillTx/>
                <a:latin typeface="Calibri" panose="020F0502020204030204"/>
                <a:ea typeface="+mn-ea"/>
                <a:cs typeface="+mn-cs"/>
              </a:rPr>
              <a:t>group</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 is a collection of users.</a:t>
            </a:r>
          </a:p>
        </p:txBody>
      </p:sp>
      <p:sp>
        <p:nvSpPr>
          <p:cNvPr id="26" name="TextBox 25">
            <a:extLst>
              <a:ext uri="{FF2B5EF4-FFF2-40B4-BE49-F238E27FC236}">
                <a16:creationId xmlns:a16="http://schemas.microsoft.com/office/drawing/2014/main" id="{3161C3CA-766D-E46C-E56F-581246F633E9}"/>
              </a:ext>
            </a:extLst>
          </p:cNvPr>
          <p:cNvSpPr txBox="1"/>
          <p:nvPr/>
        </p:nvSpPr>
        <p:spPr>
          <a:xfrm>
            <a:off x="9722819" y="2621049"/>
            <a:ext cx="2211014" cy="5847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User </a:t>
            </a:r>
            <a:r>
              <a:rPr kumimoji="0" lang="en-US" sz="1600" b="0" i="0" u="sng" strike="noStrike" kern="1200" cap="none" spc="0" normalizeH="0" baseline="0" noProof="0" dirty="0">
                <a:ln>
                  <a:noFill/>
                </a:ln>
                <a:solidFill>
                  <a:srgbClr val="7030A0"/>
                </a:solidFill>
                <a:effectLst/>
                <a:uLnTx/>
                <a:uFillTx/>
                <a:latin typeface="Calibri" panose="020F0502020204030204"/>
                <a:ea typeface="+mn-ea"/>
                <a:cs typeface="+mn-cs"/>
              </a:rPr>
              <a:t>role</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 is a collection of permissions.</a:t>
            </a:r>
          </a:p>
        </p:txBody>
      </p:sp>
      <p:sp>
        <p:nvSpPr>
          <p:cNvPr id="27" name="TextBox 26">
            <a:extLst>
              <a:ext uri="{FF2B5EF4-FFF2-40B4-BE49-F238E27FC236}">
                <a16:creationId xmlns:a16="http://schemas.microsoft.com/office/drawing/2014/main" id="{644F7247-F1E5-6265-E677-03FA235839F2}"/>
              </a:ext>
            </a:extLst>
          </p:cNvPr>
          <p:cNvSpPr txBox="1"/>
          <p:nvPr/>
        </p:nvSpPr>
        <p:spPr>
          <a:xfrm>
            <a:off x="6600923" y="4450162"/>
            <a:ext cx="1610071" cy="2616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Is mapped to</a:t>
            </a:r>
          </a:p>
        </p:txBody>
      </p:sp>
      <p:sp>
        <p:nvSpPr>
          <p:cNvPr id="28" name="TextBox 27">
            <a:extLst>
              <a:ext uri="{FF2B5EF4-FFF2-40B4-BE49-F238E27FC236}">
                <a16:creationId xmlns:a16="http://schemas.microsoft.com/office/drawing/2014/main" id="{2585A367-4031-4E33-7849-2CD999463DBC}"/>
              </a:ext>
            </a:extLst>
          </p:cNvPr>
          <p:cNvSpPr txBox="1"/>
          <p:nvPr/>
        </p:nvSpPr>
        <p:spPr>
          <a:xfrm>
            <a:off x="328350" y="1639556"/>
            <a:ext cx="1694356" cy="110799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User groups supported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Analytics projects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Catalogs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Categories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Data protection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Workflow</a:t>
            </a:r>
          </a:p>
        </p:txBody>
      </p:sp>
      <p:sp>
        <p:nvSpPr>
          <p:cNvPr id="29" name="TextBox 28">
            <a:extLst>
              <a:ext uri="{FF2B5EF4-FFF2-40B4-BE49-F238E27FC236}">
                <a16:creationId xmlns:a16="http://schemas.microsoft.com/office/drawing/2014/main" id="{3FD986ED-5CCB-F0D7-F1C6-EB2B0B773ABF}"/>
              </a:ext>
            </a:extLst>
          </p:cNvPr>
          <p:cNvSpPr txBox="1"/>
          <p:nvPr/>
        </p:nvSpPr>
        <p:spPr>
          <a:xfrm>
            <a:off x="4899048" y="2291564"/>
            <a:ext cx="1383880" cy="1384995"/>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030A0"/>
                </a:solidFill>
                <a:effectLst/>
                <a:uLnTx/>
                <a:uFillTx/>
                <a:latin typeface="Calibri" panose="020F0502020204030204"/>
                <a:ea typeface="+mn-ea"/>
                <a:cs typeface="+mn-cs"/>
              </a:rPr>
              <a:t>Administrator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030A0"/>
                </a:solidFill>
                <a:effectLst/>
                <a:uLnTx/>
                <a:uFillTx/>
                <a:latin typeface="Calibri" panose="020F0502020204030204"/>
                <a:ea typeface="+mn-ea"/>
                <a:cs typeface="Calibri"/>
              </a:rPr>
              <a:t>Data Engineer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030A0"/>
                </a:solidFill>
                <a:effectLst/>
                <a:uLnTx/>
                <a:uFillTx/>
                <a:latin typeface="Calibri" panose="020F0502020204030204"/>
                <a:ea typeface="+mn-ea"/>
                <a:cs typeface="Calibri"/>
              </a:rPr>
              <a:t>Data Steward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030A0"/>
                </a:solidFill>
                <a:effectLst/>
                <a:uLnTx/>
                <a:uFillTx/>
                <a:latin typeface="Calibri" panose="020F0502020204030204"/>
                <a:ea typeface="+mn-ea"/>
                <a:cs typeface="Calibri"/>
              </a:rPr>
              <a:t>DQ Analyst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030A0"/>
                </a:solidFill>
                <a:effectLst/>
                <a:uLnTx/>
                <a:uFillTx/>
                <a:latin typeface="Calibri" panose="020F0502020204030204"/>
                <a:ea typeface="+mn-ea"/>
                <a:cs typeface="Calibri"/>
              </a:rPr>
              <a:t>Data Scientist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030A0"/>
                </a:solidFill>
                <a:effectLst/>
                <a:uLnTx/>
                <a:uFillTx/>
                <a:latin typeface="Calibri" panose="020F0502020204030204"/>
                <a:ea typeface="+mn-ea"/>
                <a:cs typeface="Calibri"/>
              </a:rPr>
              <a:t>Business Analyst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7030A0"/>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4072600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SG" b="1" dirty="0"/>
              <a:t>A3.5.2, A3.5.7 </a:t>
            </a:r>
            <a:r>
              <a:rPr lang="en-SG" dirty="0"/>
              <a:t>: </a:t>
            </a:r>
            <a:r>
              <a:rPr lang="en-US" dirty="0"/>
              <a:t>Role Based Access Control – Platform Level</a:t>
            </a:r>
          </a:p>
        </p:txBody>
      </p:sp>
      <p:pic>
        <p:nvPicPr>
          <p:cNvPr id="2" name="Picture 1">
            <a:extLst>
              <a:ext uri="{FF2B5EF4-FFF2-40B4-BE49-F238E27FC236}">
                <a16:creationId xmlns:a16="http://schemas.microsoft.com/office/drawing/2014/main" id="{F1B02779-D9A8-66B8-E117-17168C1FCB62}"/>
              </a:ext>
            </a:extLst>
          </p:cNvPr>
          <p:cNvPicPr>
            <a:picLocks noChangeAspect="1"/>
          </p:cNvPicPr>
          <p:nvPr/>
        </p:nvPicPr>
        <p:blipFill>
          <a:blip r:embed="rId3"/>
          <a:stretch>
            <a:fillRect/>
          </a:stretch>
        </p:blipFill>
        <p:spPr>
          <a:xfrm>
            <a:off x="1133856" y="1365694"/>
            <a:ext cx="9239396" cy="5197160"/>
          </a:xfrm>
          <a:prstGeom prst="rect">
            <a:avLst/>
          </a:prstGeom>
        </p:spPr>
      </p:pic>
    </p:spTree>
    <p:extLst>
      <p:ext uri="{BB962C8B-B14F-4D97-AF65-F5344CB8AC3E}">
        <p14:creationId xmlns:p14="http://schemas.microsoft.com/office/powerpoint/2010/main" val="376657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Service Level (</a:t>
            </a:r>
            <a:r>
              <a:rPr lang="en-US" sz="2400" dirty="0"/>
              <a:t>Resource/Object scoped) </a:t>
            </a:r>
            <a:br>
              <a:rPr lang="en-US" sz="2400" dirty="0"/>
            </a:br>
            <a:endParaRPr lang="en-US" dirty="0"/>
          </a:p>
        </p:txBody>
      </p:sp>
      <p:sp>
        <p:nvSpPr>
          <p:cNvPr id="21" name="TextBox 20">
            <a:extLst>
              <a:ext uri="{FF2B5EF4-FFF2-40B4-BE49-F238E27FC236}">
                <a16:creationId xmlns:a16="http://schemas.microsoft.com/office/drawing/2014/main" id="{132681F8-9E99-E1EE-AD4A-8884A6E60E7A}"/>
              </a:ext>
            </a:extLst>
          </p:cNvPr>
          <p:cNvSpPr txBox="1"/>
          <p:nvPr/>
        </p:nvSpPr>
        <p:spPr>
          <a:xfrm>
            <a:off x="363255" y="1393048"/>
            <a:ext cx="11410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32FD"/>
                </a:solidFill>
                <a:effectLst/>
                <a:uLnTx/>
                <a:uFillTx/>
                <a:latin typeface="Arial" panose="020B0604020202020204"/>
                <a:ea typeface="+mn-ea"/>
                <a:cs typeface="+mn-cs"/>
              </a:rPr>
              <a:t>Service level</a:t>
            </a:r>
            <a:r>
              <a:rPr kumimoji="0" lang="en-US" sz="1800" b="0" i="0" u="none" strike="noStrike" kern="1200" cap="none" spc="0" normalizeH="0" baseline="0" noProof="0" dirty="0">
                <a:ln>
                  <a:noFill/>
                </a:ln>
                <a:solidFill>
                  <a:srgbClr val="0532FD"/>
                </a:solidFill>
                <a:effectLst/>
                <a:uLnTx/>
                <a:uFillTx/>
                <a:latin typeface="Arial" panose="020B0604020202020204"/>
                <a:ea typeface="+mn-ea"/>
                <a:cs typeface="+mn-cs"/>
              </a:rPr>
              <a:t>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roles define what a user can do </a:t>
            </a:r>
            <a:r>
              <a:rPr kumimoji="0" lang="en-US" sz="1800" b="1" i="0" u="none" strike="noStrike" kern="1200" cap="none" spc="0" normalizeH="0" baseline="0" noProof="0" dirty="0">
                <a:ln>
                  <a:noFill/>
                </a:ln>
                <a:solidFill>
                  <a:srgbClr val="0532FD"/>
                </a:solidFill>
                <a:effectLst/>
                <a:uLnTx/>
                <a:uFillTx/>
                <a:latin typeface="Arial" panose="020B0604020202020204"/>
                <a:ea typeface="+mn-ea"/>
                <a:cs typeface="+mn-cs"/>
              </a:rPr>
              <a:t>inside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 particular service:</a:t>
            </a:r>
          </a:p>
        </p:txBody>
      </p:sp>
      <p:graphicFrame>
        <p:nvGraphicFramePr>
          <p:cNvPr id="2" name="Table 1">
            <a:extLst>
              <a:ext uri="{FF2B5EF4-FFF2-40B4-BE49-F238E27FC236}">
                <a16:creationId xmlns:a16="http://schemas.microsoft.com/office/drawing/2014/main" id="{3D8AD334-63BE-2A86-F92F-DC62485A0196}"/>
              </a:ext>
            </a:extLst>
          </p:cNvPr>
          <p:cNvGraphicFramePr>
            <a:graphicFrameLocks noGrp="1"/>
          </p:cNvGraphicFramePr>
          <p:nvPr/>
        </p:nvGraphicFramePr>
        <p:xfrm>
          <a:off x="363255" y="1905605"/>
          <a:ext cx="7754378" cy="4344852"/>
        </p:xfrm>
        <a:graphic>
          <a:graphicData uri="http://schemas.openxmlformats.org/drawingml/2006/table">
            <a:tbl>
              <a:tblPr/>
              <a:tblGrid>
                <a:gridCol w="3877189">
                  <a:extLst>
                    <a:ext uri="{9D8B030D-6E8A-4147-A177-3AD203B41FA5}">
                      <a16:colId xmlns:a16="http://schemas.microsoft.com/office/drawing/2014/main" val="3048670367"/>
                    </a:ext>
                  </a:extLst>
                </a:gridCol>
                <a:gridCol w="3877189">
                  <a:extLst>
                    <a:ext uri="{9D8B030D-6E8A-4147-A177-3AD203B41FA5}">
                      <a16:colId xmlns:a16="http://schemas.microsoft.com/office/drawing/2014/main" val="2595191980"/>
                    </a:ext>
                  </a:extLst>
                </a:gridCol>
              </a:tblGrid>
              <a:tr h="207395">
                <a:tc>
                  <a:txBody>
                    <a:bodyPr/>
                    <a:lstStyle/>
                    <a:p>
                      <a:pPr algn="l" fontAlgn="base"/>
                      <a:r>
                        <a:rPr lang="en-AU" sz="1000" b="1">
                          <a:solidFill>
                            <a:srgbClr val="161616"/>
                          </a:solidFill>
                          <a:effectLst/>
                          <a:latin typeface="+mn-lt"/>
                        </a:rPr>
                        <a:t>Role</a:t>
                      </a:r>
                    </a:p>
                  </a:txBody>
                  <a:tcPr marL="60708" marR="60708" marT="30354" marB="30354" anchor="b">
                    <a:lnL>
                      <a:noFill/>
                    </a:lnL>
                    <a:lnR>
                      <a:noFill/>
                    </a:lnR>
                    <a:lnT>
                      <a:noFill/>
                    </a:lnT>
                    <a:lnB w="9525" cap="flat" cmpd="sng" algn="ctr">
                      <a:solidFill>
                        <a:srgbClr val="F4F4F4"/>
                      </a:solidFill>
                      <a:prstDash val="solid"/>
                      <a:round/>
                      <a:headEnd type="none" w="med" len="med"/>
                      <a:tailEnd type="none" w="med" len="med"/>
                    </a:lnB>
                    <a:solidFill>
                      <a:srgbClr val="E0E0E0"/>
                    </a:solidFill>
                  </a:tcPr>
                </a:tc>
                <a:tc>
                  <a:txBody>
                    <a:bodyPr/>
                    <a:lstStyle/>
                    <a:p>
                      <a:pPr algn="l" fontAlgn="base"/>
                      <a:r>
                        <a:rPr lang="en-AU" sz="1000" b="1">
                          <a:solidFill>
                            <a:srgbClr val="161616"/>
                          </a:solidFill>
                          <a:effectLst/>
                          <a:latin typeface="+mn-lt"/>
                        </a:rPr>
                        <a:t>Description</a:t>
                      </a:r>
                    </a:p>
                  </a:txBody>
                  <a:tcPr marL="60708" marR="60708" marT="30354" marB="30354" anchor="b">
                    <a:lnL>
                      <a:noFill/>
                    </a:lnL>
                    <a:lnR>
                      <a:noFill/>
                    </a:lnR>
                    <a:lnT>
                      <a:noFill/>
                    </a:lnT>
                    <a:lnB w="9525" cap="flat" cmpd="sng" algn="ctr">
                      <a:solidFill>
                        <a:srgbClr val="F4F4F4"/>
                      </a:solidFill>
                      <a:prstDash val="solid"/>
                      <a:round/>
                      <a:headEnd type="none" w="med" len="med"/>
                      <a:tailEnd type="none" w="med" len="med"/>
                    </a:lnB>
                    <a:solidFill>
                      <a:srgbClr val="E0E0E0"/>
                    </a:solidFill>
                  </a:tcPr>
                </a:tc>
                <a:extLst>
                  <a:ext uri="{0D108BD9-81ED-4DB2-BD59-A6C34878D82A}">
                    <a16:rowId xmlns:a16="http://schemas.microsoft.com/office/drawing/2014/main" val="1735805906"/>
                  </a:ext>
                </a:extLst>
              </a:tr>
              <a:tr h="1275214">
                <a:tc>
                  <a:txBody>
                    <a:bodyPr/>
                    <a:lstStyle/>
                    <a:p>
                      <a:pPr algn="l" fontAlgn="t"/>
                      <a:r>
                        <a:rPr lang="en-AU" sz="1000" dirty="0">
                          <a:solidFill>
                            <a:schemeClr val="tx1"/>
                          </a:solidFill>
                          <a:effectLst/>
                          <a:latin typeface="+mn-lt"/>
                        </a:rPr>
                        <a:t>Viewer</a:t>
                      </a: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tc>
                  <a:txBody>
                    <a:bodyPr/>
                    <a:lstStyle/>
                    <a:p>
                      <a:pPr marL="171450" indent="-171450" algn="l" fontAlgn="base">
                        <a:buFont typeface="Arial" panose="020B0604020202020204" pitchFamily="34" charset="0"/>
                        <a:buChar char="•"/>
                      </a:pPr>
                      <a:endParaRPr lang="en-AU" sz="1000" dirty="0">
                        <a:solidFill>
                          <a:schemeClr val="tx1"/>
                        </a:solidFill>
                        <a:effectLst/>
                        <a:latin typeface="+mn-lt"/>
                      </a:endParaRPr>
                    </a:p>
                    <a:p>
                      <a:pPr marL="171450" indent="-171450" algn="l" fontAlgn="base">
                        <a:buFont typeface="Arial" panose="020B0604020202020204" pitchFamily="34" charset="0"/>
                        <a:buChar char="•"/>
                      </a:pPr>
                      <a:r>
                        <a:rPr lang="en-AU" sz="1000" dirty="0">
                          <a:solidFill>
                            <a:schemeClr val="tx1"/>
                          </a:solidFill>
                          <a:effectLst/>
                          <a:latin typeface="+mn-lt"/>
                        </a:rPr>
                        <a:t>See the list of connections in the platform assets </a:t>
                      </a:r>
                      <a:r>
                        <a:rPr lang="en-AU" sz="1000" dirty="0" err="1">
                          <a:solidFill>
                            <a:schemeClr val="tx1"/>
                          </a:solidFill>
                          <a:effectLst/>
                          <a:latin typeface="+mn-lt"/>
                        </a:rPr>
                        <a:t>catalog</a:t>
                      </a:r>
                      <a:r>
                        <a:rPr lang="en-AU" sz="1000" dirty="0">
                          <a:solidFill>
                            <a:schemeClr val="tx1"/>
                          </a:solidFill>
                          <a:effectLst/>
                          <a:latin typeface="+mn-lt"/>
                        </a:rPr>
                        <a:t>.</a:t>
                      </a:r>
                    </a:p>
                    <a:p>
                      <a:pPr marL="0" indent="0" algn="l" fontAlgn="base">
                        <a:buFont typeface="Arial" panose="020B0604020202020204" pitchFamily="34" charset="0"/>
                        <a:buNone/>
                      </a:pPr>
                      <a:endParaRPr lang="en-AU" sz="1000" b="0" i="1" dirty="0">
                        <a:solidFill>
                          <a:schemeClr val="tx1"/>
                        </a:solidFill>
                        <a:effectLst/>
                        <a:latin typeface="+mn-lt"/>
                      </a:endParaRPr>
                    </a:p>
                    <a:p>
                      <a:pPr marL="0" indent="0" algn="l" fontAlgn="base">
                        <a:buFont typeface="Arial" panose="020B0604020202020204" pitchFamily="34" charset="0"/>
                        <a:buNone/>
                      </a:pPr>
                      <a:r>
                        <a:rPr lang="en-AU" sz="1000" b="0" i="1" dirty="0">
                          <a:solidFill>
                            <a:schemeClr val="tx1"/>
                          </a:solidFill>
                          <a:effectLst/>
                          <a:latin typeface="+mn-lt"/>
                        </a:rPr>
                        <a:t>If a user has the appropriate credentials to access the underlying data source, the user can use the connection to connect to the data source.</a:t>
                      </a:r>
                    </a:p>
                    <a:p>
                      <a:pPr marL="0" indent="0" algn="l" fontAlgn="base">
                        <a:buFont typeface="Arial" panose="020B0604020202020204" pitchFamily="34" charset="0"/>
                        <a:buNone/>
                      </a:pPr>
                      <a:endParaRPr lang="en-AU" sz="1000" b="0" i="1" dirty="0">
                        <a:solidFill>
                          <a:schemeClr val="tx1"/>
                        </a:solidFill>
                        <a:effectLst/>
                        <a:latin typeface="+mn-lt"/>
                      </a:endParaRP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2822372252"/>
                  </a:ext>
                </a:extLst>
              </a:tr>
              <a:tr h="969112">
                <a:tc>
                  <a:txBody>
                    <a:bodyPr/>
                    <a:lstStyle/>
                    <a:p>
                      <a:pPr algn="l" fontAlgn="t"/>
                      <a:r>
                        <a:rPr lang="en-AU" sz="1000" dirty="0">
                          <a:solidFill>
                            <a:schemeClr val="tx1"/>
                          </a:solidFill>
                          <a:effectLst/>
                          <a:latin typeface="+mn-lt"/>
                        </a:rPr>
                        <a:t>Editor</a:t>
                      </a: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6"/>
                    </a:solidFill>
                  </a:tcPr>
                </a:tc>
                <a:tc>
                  <a: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AU" sz="1000" dirty="0">
                        <a:solidFill>
                          <a:schemeClr val="tx1"/>
                        </a:solidFill>
                        <a:effectLst/>
                        <a:latin typeface="+mn-lt"/>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AU" sz="1000" dirty="0">
                          <a:solidFill>
                            <a:schemeClr val="tx1"/>
                          </a:solidFill>
                          <a:effectLst/>
                          <a:latin typeface="+mn-lt"/>
                        </a:rPr>
                        <a:t>See the list of connections in the platform assets </a:t>
                      </a:r>
                      <a:r>
                        <a:rPr lang="en-AU" sz="1000" dirty="0" err="1">
                          <a:solidFill>
                            <a:schemeClr val="tx1"/>
                          </a:solidFill>
                          <a:effectLst/>
                          <a:latin typeface="+mn-lt"/>
                        </a:rPr>
                        <a:t>catalog</a:t>
                      </a:r>
                      <a:r>
                        <a:rPr lang="en-AU" sz="1000" dirty="0">
                          <a:solidFill>
                            <a:schemeClr val="tx1"/>
                          </a:solidFill>
                          <a:effectLst/>
                          <a:latin typeface="+mn-lt"/>
                        </a:rPr>
                        <a:t>.</a:t>
                      </a:r>
                      <a:endParaRPr lang="en-AU" sz="1000" b="0" dirty="0">
                        <a:solidFill>
                          <a:schemeClr val="tx1"/>
                        </a:solidFill>
                        <a:effectLst/>
                        <a:latin typeface="+mn-lt"/>
                      </a:endParaRPr>
                    </a:p>
                    <a:p>
                      <a:pPr marL="171450" indent="-171450" algn="l" fontAlgn="base">
                        <a:buFont typeface="Arial" panose="020B0604020202020204" pitchFamily="34" charset="0"/>
                        <a:buChar char="•"/>
                      </a:pPr>
                      <a:r>
                        <a:rPr lang="en-AU" sz="1000" b="0" dirty="0">
                          <a:solidFill>
                            <a:schemeClr val="tx1"/>
                          </a:solidFill>
                          <a:effectLst/>
                          <a:latin typeface="+mn-lt"/>
                        </a:rPr>
                        <a:t>Create, edit, and delete connections. The Editor must be an asset member. </a:t>
                      </a:r>
                    </a:p>
                    <a:p>
                      <a:pPr marL="171450" indent="-171450" algn="l" fontAlgn="base">
                        <a:buFont typeface="Arial" panose="020B0604020202020204" pitchFamily="34" charset="0"/>
                        <a:buChar char="•"/>
                      </a:pPr>
                      <a:endParaRPr lang="en-AU" sz="1000" b="0" dirty="0">
                        <a:solidFill>
                          <a:schemeClr val="tx1"/>
                        </a:solidFill>
                        <a:effectLst/>
                        <a:latin typeface="+mn-lt"/>
                      </a:endParaRPr>
                    </a:p>
                  </a:txBody>
                  <a:tcPr marL="60708" marR="60708" marT="30354" marB="30354">
                    <a:lnL>
                      <a:noFill/>
                    </a:lnL>
                    <a:lnR>
                      <a:noFill/>
                    </a:lnR>
                    <a:lnT w="9525" cap="flat" cmpd="sng" algn="ctr">
                      <a:solidFill>
                        <a:srgbClr val="F4F4F4"/>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6"/>
                    </a:solidFill>
                  </a:tcPr>
                </a:tc>
                <a:extLst>
                  <a:ext uri="{0D108BD9-81ED-4DB2-BD59-A6C34878D82A}">
                    <a16:rowId xmlns:a16="http://schemas.microsoft.com/office/drawing/2014/main" val="2232053730"/>
                  </a:ext>
                </a:extLst>
              </a:tr>
              <a:tr h="1887418">
                <a:tc>
                  <a:txBody>
                    <a:bodyPr/>
                    <a:lstStyle/>
                    <a:p>
                      <a:pPr algn="l" fontAlgn="t"/>
                      <a:r>
                        <a:rPr lang="en-AU" sz="1000" dirty="0">
                          <a:solidFill>
                            <a:schemeClr val="tx1"/>
                          </a:solidFill>
                          <a:effectLst/>
                          <a:latin typeface="+mn-lt"/>
                        </a:rPr>
                        <a:t>Admin</a:t>
                      </a:r>
                    </a:p>
                  </a:txBody>
                  <a:tcPr marL="60708" marR="60708" marT="30354" marB="30354">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5"/>
                    </a:solidFill>
                  </a:tcPr>
                </a:tc>
                <a:tc>
                  <a:txBody>
                    <a:bodyPr/>
                    <a:lstStyle/>
                    <a:p>
                      <a:pPr marL="171450" indent="-171450" algn="l" fontAlgn="base">
                        <a:buFont typeface="Arial" panose="020B0604020202020204" pitchFamily="34" charset="0"/>
                        <a:buChar char="•"/>
                      </a:pPr>
                      <a:endParaRPr lang="en-AU" sz="1000" dirty="0">
                        <a:solidFill>
                          <a:schemeClr val="tx1"/>
                        </a:solidFill>
                        <a:effectLst/>
                        <a:latin typeface="+mn-lt"/>
                      </a:endParaRPr>
                    </a:p>
                    <a:p>
                      <a:pPr marL="171450" indent="-171450" algn="l" fontAlgn="base">
                        <a:buFont typeface="Arial" panose="020B0604020202020204" pitchFamily="34" charset="0"/>
                        <a:buChar char="•"/>
                      </a:pPr>
                      <a:r>
                        <a:rPr lang="en-AU" sz="1000" dirty="0">
                          <a:solidFill>
                            <a:schemeClr val="tx1"/>
                          </a:solidFill>
                          <a:effectLst/>
                          <a:latin typeface="+mn-lt"/>
                        </a:rPr>
                        <a:t>See the list of connections in the platform assets </a:t>
                      </a:r>
                      <a:r>
                        <a:rPr lang="en-AU" sz="1000" dirty="0" err="1">
                          <a:solidFill>
                            <a:schemeClr val="tx1"/>
                          </a:solidFill>
                          <a:effectLst/>
                          <a:latin typeface="+mn-lt"/>
                        </a:rPr>
                        <a:t>catalog</a:t>
                      </a:r>
                      <a:r>
                        <a:rPr lang="en-AU" sz="1000" dirty="0">
                          <a:solidFill>
                            <a:schemeClr val="tx1"/>
                          </a:solidFill>
                          <a:effectLst/>
                          <a:latin typeface="+mn-lt"/>
                        </a:rPr>
                        <a:t>.</a:t>
                      </a:r>
                    </a:p>
                    <a:p>
                      <a:pPr marL="171450" indent="-171450" algn="l" fontAlgn="base">
                        <a:buFont typeface="Arial" panose="020B0604020202020204" pitchFamily="34" charset="0"/>
                        <a:buChar char="•"/>
                      </a:pPr>
                      <a:r>
                        <a:rPr lang="en-AU" sz="1000" b="0" dirty="0">
                          <a:solidFill>
                            <a:schemeClr val="tx1"/>
                          </a:solidFill>
                          <a:effectLst/>
                          <a:latin typeface="+mn-lt"/>
                        </a:rPr>
                        <a:t>Create, edit, and delete connections. The Editor must be an asset member. </a:t>
                      </a:r>
                    </a:p>
                    <a:p>
                      <a:pPr marL="171450" indent="-171450" algn="l" fontAlgn="base">
                        <a:buFont typeface="Arial" panose="020B0604020202020204" pitchFamily="34" charset="0"/>
                        <a:buChar char="•"/>
                      </a:pPr>
                      <a:r>
                        <a:rPr lang="en-AU" sz="1000" b="0" dirty="0">
                          <a:solidFill>
                            <a:schemeClr val="tx1"/>
                          </a:solidFill>
                          <a:effectLst/>
                          <a:latin typeface="+mn-lt"/>
                        </a:rPr>
                        <a:t>Manage the collaborators on the </a:t>
                      </a:r>
                      <a:r>
                        <a:rPr lang="en-AU" sz="1000" b="0" dirty="0" err="1">
                          <a:solidFill>
                            <a:schemeClr val="tx1"/>
                          </a:solidFill>
                          <a:effectLst/>
                          <a:latin typeface="+mn-lt"/>
                        </a:rPr>
                        <a:t>catalog</a:t>
                      </a:r>
                      <a:endParaRPr lang="en-AU" sz="1000" b="0" dirty="0">
                        <a:solidFill>
                          <a:schemeClr val="tx1"/>
                        </a:solidFill>
                        <a:effectLst/>
                        <a:latin typeface="+mn-lt"/>
                      </a:endParaRPr>
                    </a:p>
                    <a:p>
                      <a:pPr algn="l" fontAlgn="base"/>
                      <a:endParaRPr lang="en-AU" sz="1000" b="0" dirty="0">
                        <a:solidFill>
                          <a:schemeClr val="tx1"/>
                        </a:solidFill>
                        <a:effectLst/>
                        <a:latin typeface="+mn-lt"/>
                      </a:endParaRPr>
                    </a:p>
                    <a:p>
                      <a:pPr algn="l" fontAlgn="base"/>
                      <a:r>
                        <a:rPr lang="en-AU" sz="1000" b="0" i="1" dirty="0">
                          <a:solidFill>
                            <a:schemeClr val="tx1"/>
                          </a:solidFill>
                          <a:effectLst/>
                          <a:latin typeface="+mn-lt"/>
                        </a:rPr>
                        <a:t>When the </a:t>
                      </a:r>
                      <a:r>
                        <a:rPr lang="en-AU" sz="1000" b="0" i="1" dirty="0" err="1">
                          <a:solidFill>
                            <a:schemeClr val="tx1"/>
                          </a:solidFill>
                          <a:effectLst/>
                          <a:latin typeface="+mn-lt"/>
                        </a:rPr>
                        <a:t>catalog</a:t>
                      </a:r>
                      <a:r>
                        <a:rPr lang="en-AU" sz="1000" b="0" i="1" dirty="0">
                          <a:solidFill>
                            <a:schemeClr val="tx1"/>
                          </a:solidFill>
                          <a:effectLst/>
                          <a:latin typeface="+mn-lt"/>
                        </a:rPr>
                        <a:t> is created, any user with the </a:t>
                      </a:r>
                      <a:r>
                        <a:rPr lang="en-AU" sz="1000" b="1" i="1" dirty="0">
                          <a:solidFill>
                            <a:schemeClr val="tx1"/>
                          </a:solidFill>
                          <a:effectLst/>
                          <a:latin typeface="+mn-lt"/>
                        </a:rPr>
                        <a:t>Administrator</a:t>
                      </a:r>
                      <a:r>
                        <a:rPr lang="en-AU" sz="1000" b="0" i="1" dirty="0">
                          <a:solidFill>
                            <a:schemeClr val="tx1"/>
                          </a:solidFill>
                          <a:effectLst/>
                          <a:latin typeface="+mn-lt"/>
                        </a:rPr>
                        <a:t> role in Cloud Pak for Data is assigned the </a:t>
                      </a:r>
                      <a:r>
                        <a:rPr lang="en-AU" sz="1000" b="1" i="1" dirty="0">
                          <a:solidFill>
                            <a:schemeClr val="tx1"/>
                          </a:solidFill>
                          <a:effectLst/>
                          <a:latin typeface="+mn-lt"/>
                        </a:rPr>
                        <a:t>Admin</a:t>
                      </a:r>
                      <a:r>
                        <a:rPr lang="en-AU" sz="1000" b="0" i="1" dirty="0">
                          <a:solidFill>
                            <a:schemeClr val="tx1"/>
                          </a:solidFill>
                          <a:effectLst/>
                          <a:latin typeface="+mn-lt"/>
                        </a:rPr>
                        <a:t> role on the Platform assets </a:t>
                      </a:r>
                      <a:r>
                        <a:rPr lang="en-AU" sz="1000" b="0" i="1" dirty="0" err="1">
                          <a:solidFill>
                            <a:schemeClr val="tx1"/>
                          </a:solidFill>
                          <a:effectLst/>
                          <a:latin typeface="+mn-lt"/>
                        </a:rPr>
                        <a:t>catalog</a:t>
                      </a:r>
                      <a:r>
                        <a:rPr lang="en-AU" sz="1000" b="0" i="1" dirty="0">
                          <a:solidFill>
                            <a:schemeClr val="tx1"/>
                          </a:solidFill>
                          <a:effectLst/>
                          <a:latin typeface="+mn-lt"/>
                        </a:rPr>
                        <a:t>.</a:t>
                      </a:r>
                    </a:p>
                    <a:p>
                      <a:pPr algn="l" fontAlgn="base"/>
                      <a:endParaRPr lang="en-AU" sz="1000" b="0" i="1" dirty="0">
                        <a:solidFill>
                          <a:schemeClr val="tx1"/>
                        </a:solidFill>
                        <a:effectLst/>
                        <a:latin typeface="+mn-lt"/>
                      </a:endParaRPr>
                    </a:p>
                  </a:txBody>
                  <a:tcPr marL="60708" marR="60708" marT="30354" marB="30354">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5"/>
                    </a:solidFill>
                  </a:tcPr>
                </a:tc>
                <a:extLst>
                  <a:ext uri="{0D108BD9-81ED-4DB2-BD59-A6C34878D82A}">
                    <a16:rowId xmlns:a16="http://schemas.microsoft.com/office/drawing/2014/main" val="1845253304"/>
                  </a:ext>
                </a:extLst>
              </a:tr>
            </a:tbl>
          </a:graphicData>
        </a:graphic>
      </p:graphicFrame>
      <p:sp>
        <p:nvSpPr>
          <p:cNvPr id="12" name="TextBox 11">
            <a:extLst>
              <a:ext uri="{FF2B5EF4-FFF2-40B4-BE49-F238E27FC236}">
                <a16:creationId xmlns:a16="http://schemas.microsoft.com/office/drawing/2014/main" id="{B17360F6-12B5-33A3-D96B-E58730AD2741}"/>
              </a:ext>
            </a:extLst>
          </p:cNvPr>
          <p:cNvSpPr txBox="1"/>
          <p:nvPr/>
        </p:nvSpPr>
        <p:spPr>
          <a:xfrm>
            <a:off x="8238931" y="1905605"/>
            <a:ext cx="3953069"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Applies to: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Projects (Watson Studio)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Deployment Space (Watson 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Catalogs (Watson Knowledge Catalog)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Watson </a:t>
            </a:r>
            <a:r>
              <a:rPr kumimoji="0" lang="en-US" sz="1400" b="0" i="0" u="none" strike="noStrike" kern="1200" cap="none" spc="0" normalizeH="0" baseline="0" noProof="0" dirty="0" err="1">
                <a:ln>
                  <a:noFill/>
                </a:ln>
                <a:solidFill>
                  <a:srgbClr val="000000"/>
                </a:solidFill>
                <a:effectLst/>
                <a:uLnTx/>
                <a:uFillTx/>
                <a:latin typeface="Arial" panose="020B0604020202020204"/>
                <a:ea typeface="+mn-ea"/>
                <a:cs typeface="+mn-cs"/>
              </a:rPr>
              <a:t>OpenScale</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panose="020B0604020202020204"/>
                <a:ea typeface="+mn-ea"/>
                <a:cs typeface="+mn-cs"/>
              </a:rPr>
              <a:t>Other services which also utilize service instances.</a:t>
            </a:r>
          </a:p>
        </p:txBody>
      </p:sp>
    </p:spTree>
    <p:extLst>
      <p:ext uri="{BB962C8B-B14F-4D97-AF65-F5344CB8AC3E}">
        <p14:creationId xmlns:p14="http://schemas.microsoft.com/office/powerpoint/2010/main" val="1479423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Service Level (</a:t>
            </a:r>
            <a:r>
              <a:rPr lang="en-US" sz="2400" dirty="0"/>
              <a:t>Resource/Object scoped) </a:t>
            </a:r>
            <a:br>
              <a:rPr lang="en-US" sz="2400" dirty="0"/>
            </a:br>
            <a:endParaRPr lang="en-US" dirty="0"/>
          </a:p>
        </p:txBody>
      </p:sp>
      <p:pic>
        <p:nvPicPr>
          <p:cNvPr id="2" name="Picture 1">
            <a:extLst>
              <a:ext uri="{FF2B5EF4-FFF2-40B4-BE49-F238E27FC236}">
                <a16:creationId xmlns:a16="http://schemas.microsoft.com/office/drawing/2014/main" id="{86F26802-1441-22A2-4E70-AAF0D77CAAF1}"/>
              </a:ext>
            </a:extLst>
          </p:cNvPr>
          <p:cNvPicPr>
            <a:picLocks noChangeAspect="1"/>
          </p:cNvPicPr>
          <p:nvPr/>
        </p:nvPicPr>
        <p:blipFill>
          <a:blip r:embed="rId3"/>
          <a:stretch>
            <a:fillRect/>
          </a:stretch>
        </p:blipFill>
        <p:spPr>
          <a:xfrm>
            <a:off x="1085088" y="1301737"/>
            <a:ext cx="9363456" cy="5154828"/>
          </a:xfrm>
          <a:prstGeom prst="rect">
            <a:avLst/>
          </a:prstGeom>
        </p:spPr>
      </p:pic>
    </p:spTree>
    <p:extLst>
      <p:ext uri="{BB962C8B-B14F-4D97-AF65-F5344CB8AC3E}">
        <p14:creationId xmlns:p14="http://schemas.microsoft.com/office/powerpoint/2010/main" val="3979711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SG" sz="2400" b="0" i="0" u="none" strike="noStrike" dirty="0">
                <a:effectLst/>
                <a:latin typeface="IBM Plex Sans" panose="020B0503050203000203" pitchFamily="34" charset="0"/>
              </a:rPr>
              <a:t>A3.5.2 : </a:t>
            </a:r>
            <a:r>
              <a:rPr lang="en-US" dirty="0"/>
              <a:t>Role Based Access Control – </a:t>
            </a:r>
            <a:r>
              <a:rPr lang="en-US" kern="1200" dirty="0">
                <a:solidFill>
                  <a:srgbClr val="FFFFFF"/>
                </a:solidFill>
                <a:latin typeface="IBM Plex Sans Regular"/>
              </a:rPr>
              <a:t>User Group</a:t>
            </a:r>
            <a:endParaRPr lang="en-US" dirty="0"/>
          </a:p>
        </p:txBody>
      </p:sp>
      <p:pic>
        <p:nvPicPr>
          <p:cNvPr id="2" name="Picture 1">
            <a:extLst>
              <a:ext uri="{FF2B5EF4-FFF2-40B4-BE49-F238E27FC236}">
                <a16:creationId xmlns:a16="http://schemas.microsoft.com/office/drawing/2014/main" id="{D1E77CF6-C395-D90F-2925-3B37C39C9E07}"/>
              </a:ext>
            </a:extLst>
          </p:cNvPr>
          <p:cNvPicPr>
            <a:picLocks noChangeAspect="1"/>
          </p:cNvPicPr>
          <p:nvPr/>
        </p:nvPicPr>
        <p:blipFill>
          <a:blip r:embed="rId3"/>
          <a:stretch>
            <a:fillRect/>
          </a:stretch>
        </p:blipFill>
        <p:spPr>
          <a:xfrm>
            <a:off x="0" y="1235415"/>
            <a:ext cx="12191999" cy="5177577"/>
          </a:xfrm>
          <a:prstGeom prst="rect">
            <a:avLst/>
          </a:prstGeom>
        </p:spPr>
      </p:pic>
    </p:spTree>
    <p:extLst>
      <p:ext uri="{BB962C8B-B14F-4D97-AF65-F5344CB8AC3E}">
        <p14:creationId xmlns:p14="http://schemas.microsoft.com/office/powerpoint/2010/main" val="3652123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57733-6CF5-87AF-8B9F-203806CCA5FF}"/>
              </a:ext>
            </a:extLst>
          </p:cNvPr>
          <p:cNvSpPr>
            <a:spLocks noGrp="1"/>
          </p:cNvSpPr>
          <p:nvPr>
            <p:ph type="title"/>
          </p:nvPr>
        </p:nvSpPr>
        <p:spPr/>
        <p:txBody>
          <a:bodyPr/>
          <a:lstStyle/>
          <a:p>
            <a:r>
              <a:rPr lang="en-US" b="1" dirty="0"/>
              <a:t>A 3.5.2, A 3.5.3, A.3.5.4, A.3.5.5, A3.5.6, A3.5.7- Security &amp; Access control</a:t>
            </a:r>
          </a:p>
        </p:txBody>
      </p:sp>
      <p:graphicFrame>
        <p:nvGraphicFramePr>
          <p:cNvPr id="4" name="Table 7">
            <a:extLst>
              <a:ext uri="{FF2B5EF4-FFF2-40B4-BE49-F238E27FC236}">
                <a16:creationId xmlns:a16="http://schemas.microsoft.com/office/drawing/2014/main" id="{75070B3B-DAF1-AD7D-88C3-1DFDD08B4F8C}"/>
              </a:ext>
            </a:extLst>
          </p:cNvPr>
          <p:cNvGraphicFramePr>
            <a:graphicFrameLocks noGrp="1"/>
          </p:cNvGraphicFramePr>
          <p:nvPr/>
        </p:nvGraphicFramePr>
        <p:xfrm>
          <a:off x="363254" y="1274905"/>
          <a:ext cx="7445932" cy="2316480"/>
        </p:xfrm>
        <a:graphic>
          <a:graphicData uri="http://schemas.openxmlformats.org/drawingml/2006/table">
            <a:tbl>
              <a:tblPr firstRow="1" bandRow="1">
                <a:tableStyleId>{5C22544A-7EE6-4342-B048-85BDC9FD1C3A}</a:tableStyleId>
              </a:tblPr>
              <a:tblGrid>
                <a:gridCol w="6261664">
                  <a:extLst>
                    <a:ext uri="{9D8B030D-6E8A-4147-A177-3AD203B41FA5}">
                      <a16:colId xmlns:a16="http://schemas.microsoft.com/office/drawing/2014/main" val="3320851099"/>
                    </a:ext>
                  </a:extLst>
                </a:gridCol>
                <a:gridCol w="1184268">
                  <a:extLst>
                    <a:ext uri="{9D8B030D-6E8A-4147-A177-3AD203B41FA5}">
                      <a16:colId xmlns:a16="http://schemas.microsoft.com/office/drawing/2014/main" val="2809608818"/>
                    </a:ext>
                  </a:extLst>
                </a:gridCol>
              </a:tblGrid>
              <a:tr h="304800">
                <a:tc>
                  <a:txBody>
                    <a:bodyPr/>
                    <a:lstStyle/>
                    <a:p>
                      <a:pPr algn="ctr">
                        <a:buFontTx/>
                        <a:buNone/>
                      </a:pPr>
                      <a:r>
                        <a:rPr lang="en-US" sz="1000" dirty="0">
                          <a:solidFill>
                            <a:schemeClr val="tx1"/>
                          </a:solidFill>
                          <a:latin typeface="IBM Plex Sans" panose="020B0503050203000203" pitchFamily="34" charset="0"/>
                        </a:rPr>
                        <a:t>Functional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r>
                        <a:rPr lang="en-US" sz="1000" dirty="0">
                          <a:solidFill>
                            <a:schemeClr val="tx1"/>
                          </a:solidFill>
                          <a:latin typeface="IBM Plex Sans" panose="020B0503050203000203" pitchFamily="34" charset="0"/>
                        </a:rPr>
                        <a:t>Covered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719689"/>
                  </a:ext>
                </a:extLst>
              </a:tr>
              <a:tr h="304800">
                <a:tc>
                  <a:txBody>
                    <a:bodyPr/>
                    <a:lstStyle/>
                    <a:p>
                      <a:pPr algn="l" fontAlgn="t"/>
                      <a:r>
                        <a:rPr lang="en-SG" sz="1000" b="0" i="0" u="none" strike="noStrike" dirty="0">
                          <a:solidFill>
                            <a:srgbClr val="000000"/>
                          </a:solidFill>
                          <a:effectLst/>
                          <a:latin typeface="IBM Plex Sans" panose="020B0503050203000203" pitchFamily="34" charset="0"/>
                        </a:rPr>
                        <a:t>A3.5.2 (Does the system supports set up of Access Control for different configurable user groups)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endParaRPr lang="en-SG" sz="1000" b="0" i="0" u="none" strike="noStrike" dirty="0">
                        <a:solidFill>
                          <a:srgbClr val="000000"/>
                        </a:solidFill>
                        <a:effectLst/>
                        <a:latin typeface="IBM Plex Sans" panose="020B050305020300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335703"/>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A3.5.3 (Does the system support "access control (security access)" functions to create/setup, grant (assignment), maintain and manage the access to various components of the application)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989937"/>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A3.5.5 (Does the system support the access control for the models / codes developed outside the solution (i.e. SAS models, ML Models).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608500"/>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A3.5.6 (Does the system support the access control for the models / codes developed outside the solution (i.e. SAS models, ML Models).)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423642"/>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A3.5.7 (levels of governance controls are supported when the system is used by multiple user groups from different areas of the bank and they would need different level of access right)</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3351364"/>
                  </a:ext>
                </a:extLst>
              </a:tr>
            </a:tbl>
          </a:graphicData>
        </a:graphic>
      </p:graphicFrame>
      <p:pic>
        <p:nvPicPr>
          <p:cNvPr id="6" name="Picture 5">
            <a:extLst>
              <a:ext uri="{FF2B5EF4-FFF2-40B4-BE49-F238E27FC236}">
                <a16:creationId xmlns:a16="http://schemas.microsoft.com/office/drawing/2014/main" id="{674ECC92-A509-24BF-34EE-A492BC0E20F9}"/>
              </a:ext>
            </a:extLst>
          </p:cNvPr>
          <p:cNvPicPr>
            <a:picLocks noChangeAspect="1"/>
          </p:cNvPicPr>
          <p:nvPr/>
        </p:nvPicPr>
        <p:blipFill>
          <a:blip r:embed="rId2"/>
          <a:stretch>
            <a:fillRect/>
          </a:stretch>
        </p:blipFill>
        <p:spPr>
          <a:xfrm>
            <a:off x="7042150" y="1984188"/>
            <a:ext cx="241300" cy="254000"/>
          </a:xfrm>
          <a:prstGeom prst="rect">
            <a:avLst/>
          </a:prstGeom>
        </p:spPr>
      </p:pic>
      <p:pic>
        <p:nvPicPr>
          <p:cNvPr id="7" name="Picture 6">
            <a:extLst>
              <a:ext uri="{FF2B5EF4-FFF2-40B4-BE49-F238E27FC236}">
                <a16:creationId xmlns:a16="http://schemas.microsoft.com/office/drawing/2014/main" id="{55280FB1-259B-59D0-E8D7-56AE1095D31E}"/>
              </a:ext>
            </a:extLst>
          </p:cNvPr>
          <p:cNvPicPr>
            <a:picLocks noChangeAspect="1"/>
          </p:cNvPicPr>
          <p:nvPr/>
        </p:nvPicPr>
        <p:blipFill>
          <a:blip r:embed="rId2"/>
          <a:stretch>
            <a:fillRect/>
          </a:stretch>
        </p:blipFill>
        <p:spPr>
          <a:xfrm>
            <a:off x="7055224" y="2420977"/>
            <a:ext cx="241300" cy="254000"/>
          </a:xfrm>
          <a:prstGeom prst="rect">
            <a:avLst/>
          </a:prstGeom>
        </p:spPr>
      </p:pic>
      <p:pic>
        <p:nvPicPr>
          <p:cNvPr id="8" name="Picture 7">
            <a:extLst>
              <a:ext uri="{FF2B5EF4-FFF2-40B4-BE49-F238E27FC236}">
                <a16:creationId xmlns:a16="http://schemas.microsoft.com/office/drawing/2014/main" id="{50EECA48-315A-76F9-D63A-1611FDA9DABF}"/>
              </a:ext>
            </a:extLst>
          </p:cNvPr>
          <p:cNvPicPr>
            <a:picLocks noChangeAspect="1"/>
          </p:cNvPicPr>
          <p:nvPr/>
        </p:nvPicPr>
        <p:blipFill>
          <a:blip r:embed="rId2"/>
          <a:stretch>
            <a:fillRect/>
          </a:stretch>
        </p:blipFill>
        <p:spPr>
          <a:xfrm>
            <a:off x="7068298" y="2846823"/>
            <a:ext cx="241300" cy="254000"/>
          </a:xfrm>
          <a:prstGeom prst="rect">
            <a:avLst/>
          </a:prstGeom>
        </p:spPr>
      </p:pic>
      <p:pic>
        <p:nvPicPr>
          <p:cNvPr id="9" name="Picture 8">
            <a:extLst>
              <a:ext uri="{FF2B5EF4-FFF2-40B4-BE49-F238E27FC236}">
                <a16:creationId xmlns:a16="http://schemas.microsoft.com/office/drawing/2014/main" id="{1E5525B7-1012-5DD5-C986-49FD312859E8}"/>
              </a:ext>
            </a:extLst>
          </p:cNvPr>
          <p:cNvPicPr>
            <a:picLocks noChangeAspect="1"/>
          </p:cNvPicPr>
          <p:nvPr/>
        </p:nvPicPr>
        <p:blipFill>
          <a:blip r:embed="rId2"/>
          <a:stretch>
            <a:fillRect/>
          </a:stretch>
        </p:blipFill>
        <p:spPr>
          <a:xfrm>
            <a:off x="7068298" y="3277427"/>
            <a:ext cx="241300" cy="254000"/>
          </a:xfrm>
          <a:prstGeom prst="rect">
            <a:avLst/>
          </a:prstGeom>
        </p:spPr>
      </p:pic>
      <p:pic>
        <p:nvPicPr>
          <p:cNvPr id="10" name="Picture 9">
            <a:extLst>
              <a:ext uri="{FF2B5EF4-FFF2-40B4-BE49-F238E27FC236}">
                <a16:creationId xmlns:a16="http://schemas.microsoft.com/office/drawing/2014/main" id="{7AE17CCA-34AB-1C5A-1DC4-432AD803184B}"/>
              </a:ext>
            </a:extLst>
          </p:cNvPr>
          <p:cNvPicPr>
            <a:picLocks noChangeAspect="1"/>
          </p:cNvPicPr>
          <p:nvPr/>
        </p:nvPicPr>
        <p:blipFill>
          <a:blip r:embed="rId2"/>
          <a:stretch>
            <a:fillRect/>
          </a:stretch>
        </p:blipFill>
        <p:spPr>
          <a:xfrm>
            <a:off x="7037295" y="1593941"/>
            <a:ext cx="241300" cy="254000"/>
          </a:xfrm>
          <a:prstGeom prst="rect">
            <a:avLst/>
          </a:prstGeom>
        </p:spPr>
      </p:pic>
    </p:spTree>
    <p:extLst>
      <p:ext uri="{BB962C8B-B14F-4D97-AF65-F5344CB8AC3E}">
        <p14:creationId xmlns:p14="http://schemas.microsoft.com/office/powerpoint/2010/main" val="1058358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CE64E60-12B4-C42F-4583-912DEDF06626}"/>
              </a:ext>
            </a:extLst>
          </p:cNvPr>
          <p:cNvGraphicFramePr>
            <a:graphicFrameLocks noGrp="1"/>
          </p:cNvGraphicFramePr>
          <p:nvPr>
            <p:ph idx="1"/>
            <p:extLst>
              <p:ext uri="{D42A27DB-BD31-4B8C-83A1-F6EECF244321}">
                <p14:modId xmlns:p14="http://schemas.microsoft.com/office/powerpoint/2010/main" val="301109424"/>
              </p:ext>
            </p:extLst>
          </p:nvPr>
        </p:nvGraphicFramePr>
        <p:xfrm>
          <a:off x="363255" y="1333500"/>
          <a:ext cx="11572333" cy="4566907"/>
        </p:xfrm>
        <a:graphic>
          <a:graphicData uri="http://schemas.openxmlformats.org/drawingml/2006/table">
            <a:tbl>
              <a:tblPr firstRow="1" bandRow="1">
                <a:tableStyleId>{5C22544A-7EE6-4342-B048-85BDC9FD1C3A}</a:tableStyleId>
              </a:tblPr>
              <a:tblGrid>
                <a:gridCol w="2702866">
                  <a:extLst>
                    <a:ext uri="{9D8B030D-6E8A-4147-A177-3AD203B41FA5}">
                      <a16:colId xmlns:a16="http://schemas.microsoft.com/office/drawing/2014/main" val="1904269188"/>
                    </a:ext>
                  </a:extLst>
                </a:gridCol>
                <a:gridCol w="8869467">
                  <a:extLst>
                    <a:ext uri="{9D8B030D-6E8A-4147-A177-3AD203B41FA5}">
                      <a16:colId xmlns:a16="http://schemas.microsoft.com/office/drawing/2014/main" val="3178458945"/>
                    </a:ext>
                  </a:extLst>
                </a:gridCol>
              </a:tblGrid>
              <a:tr h="366739">
                <a:tc>
                  <a:txBody>
                    <a:bodyPr/>
                    <a:lstStyle/>
                    <a:p>
                      <a:r>
                        <a:rPr lang="en-US" sz="1200" b="1" dirty="0">
                          <a:solidFill>
                            <a:schemeClr val="tx1"/>
                          </a:solidFill>
                        </a:rPr>
                        <a:t>Restart services &amp; servers</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200" dirty="0">
                          <a:solidFill>
                            <a:schemeClr val="tx1"/>
                          </a:solidFill>
                        </a:rPr>
                        <a:t>You can stop, start, restart, and </a:t>
                      </a:r>
                      <a:r>
                        <a:rPr lang="en-SG" sz="1200" dirty="0" err="1">
                          <a:solidFill>
                            <a:schemeClr val="tx1"/>
                          </a:solidFill>
                        </a:rPr>
                        <a:t>unpause</a:t>
                      </a:r>
                      <a:r>
                        <a:rPr lang="en-SG" sz="1200" dirty="0">
                          <a:solidFill>
                            <a:schemeClr val="tx1"/>
                          </a:solidFill>
                        </a:rPr>
                        <a:t> virtual machines from the </a:t>
                      </a:r>
                      <a:r>
                        <a:rPr lang="en-SG" sz="1200" dirty="0">
                          <a:solidFill>
                            <a:schemeClr val="tx1"/>
                          </a:solidFill>
                          <a:hlinkClick r:id="rId3">
                            <a:extLst>
                              <a:ext uri="{A12FA001-AC4F-418D-AE19-62706E023703}">
                                <ahyp:hlinkClr xmlns:ahyp="http://schemas.microsoft.com/office/drawing/2018/hyperlinkcolor" val="tx"/>
                              </a:ext>
                            </a:extLst>
                          </a:hlinkClick>
                        </a:rPr>
                        <a:t>OpenShift</a:t>
                      </a:r>
                      <a:r>
                        <a:rPr lang="en-SG" sz="1200" dirty="0">
                          <a:solidFill>
                            <a:schemeClr val="tx1"/>
                          </a:solidFill>
                        </a:rPr>
                        <a:t> web console or via scripts.</a:t>
                      </a:r>
                      <a:endParaRPr lang="en-US" sz="1200" dirty="0">
                        <a:solidFill>
                          <a:schemeClr val="tx1"/>
                        </a:solidFill>
                      </a:endParaRP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3963351"/>
                  </a:ext>
                </a:extLst>
              </a:tr>
              <a:tr h="452144">
                <a:tc>
                  <a:txBody>
                    <a:bodyPr/>
                    <a:lstStyle/>
                    <a:p>
                      <a:r>
                        <a:rPr lang="en-US" sz="1200" b="1" dirty="0"/>
                        <a:t>Audit reports </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200" dirty="0"/>
                        <a:t>OpenShift Container Platform </a:t>
                      </a:r>
                      <a:r>
                        <a:rPr lang="en-SG" sz="1200" dirty="0">
                          <a:hlinkClick r:id="rId4"/>
                        </a:rPr>
                        <a:t>auditing</a:t>
                      </a:r>
                      <a:r>
                        <a:rPr lang="en-SG" sz="1200" dirty="0"/>
                        <a:t> provides a security-relevant chronological set of records documenting the sequence of activities that have affected the system by individual users, administrators, or other components of the system</a:t>
                      </a:r>
                      <a:endParaRPr lang="en-US" sz="1200" dirty="0"/>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5029642"/>
                  </a:ext>
                </a:extLst>
              </a:tr>
              <a:tr h="452144">
                <a:tc>
                  <a:txBody>
                    <a:bodyPr/>
                    <a:lstStyle/>
                    <a:p>
                      <a:r>
                        <a:rPr lang="en-US" sz="1200" b="1" dirty="0"/>
                        <a:t>Archival and housekeeping</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200" dirty="0"/>
                        <a:t>You can create </a:t>
                      </a:r>
                      <a:r>
                        <a:rPr lang="en-SG" sz="1200" dirty="0">
                          <a:hlinkClick r:id="rId5"/>
                        </a:rPr>
                        <a:t>online backups</a:t>
                      </a:r>
                      <a:r>
                        <a:rPr lang="en-SG" sz="1200" dirty="0"/>
                        <a:t> of IBM Cloud Pak for Data instance and restore a backup to the same cluster or to a different cluster to for archival and housekeeping purposes.</a:t>
                      </a:r>
                      <a:endParaRPr lang="en-US" sz="1200" dirty="0"/>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46"/>
                  </a:ext>
                </a:extLst>
              </a:tr>
              <a:tr h="994716">
                <a:tc>
                  <a:txBody>
                    <a:bodyPr/>
                    <a:lstStyle/>
                    <a:p>
                      <a:r>
                        <a:rPr lang="en-US" sz="1200" b="1" dirty="0"/>
                        <a:t>Monitoring e.g. by user, user group, task, process, session, CPU/memory/storage utilization (and corresponding alerts and notifications)</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200" dirty="0"/>
                        <a:t>Monitoring and alerting framework can be used to </a:t>
                      </a:r>
                      <a:r>
                        <a:rPr lang="en-SG" sz="1200" dirty="0">
                          <a:hlinkClick r:id="rId6"/>
                        </a:rPr>
                        <a:t>monitor the state of the platform </a:t>
                      </a:r>
                      <a:r>
                        <a:rPr lang="en-SG" sz="1200" dirty="0"/>
                        <a:t>and set up events to alert when action is needed, based on thresholds defined. E.g. monitor the status of pods, check persistent volume claims, quotas for services, service status. For users, </a:t>
                      </a:r>
                      <a:endParaRPr lang="en-US" sz="1200" dirty="0"/>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9722546"/>
                  </a:ext>
                </a:extLst>
              </a:tr>
              <a:tr h="813859">
                <a:tc>
                  <a:txBody>
                    <a:bodyPr/>
                    <a:lstStyle/>
                    <a:p>
                      <a:r>
                        <a:rPr lang="en-US" sz="1200" b="1" dirty="0"/>
                        <a:t>Ability to natively support internationalization including full support for international character sets</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Besides English, </a:t>
                      </a:r>
                      <a:r>
                        <a:rPr lang="en-US" sz="1200" kern="1200" dirty="0">
                          <a:solidFill>
                            <a:schemeClr val="dk1"/>
                          </a:solidFill>
                          <a:latin typeface="+mn-lt"/>
                          <a:ea typeface="+mn-ea"/>
                          <a:cs typeface="+mn-cs"/>
                          <a:hlinkClick r:id="rId7"/>
                        </a:rPr>
                        <a:t>sev</a:t>
                      </a:r>
                      <a:r>
                        <a:rPr lang="en-US" sz="1200" dirty="0">
                          <a:hlinkClick r:id="rId7"/>
                        </a:rPr>
                        <a:t>eral languages </a:t>
                      </a:r>
                      <a:r>
                        <a:rPr lang="en-US" sz="1200" dirty="0"/>
                        <a:t>are supported including Brazilian, Chinese (simplified and traditional), French, German, Italian, Japanese, Korean, Russian and Spanish.</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2028984"/>
                  </a:ext>
                </a:extLst>
              </a:tr>
              <a:tr h="813859">
                <a:tc>
                  <a:txBody>
                    <a:bodyPr/>
                    <a:lstStyle/>
                    <a:p>
                      <a:r>
                        <a:rPr lang="en-US" sz="1200" b="1" dirty="0"/>
                        <a:t>Allow administrators of different countries to manage his/her own country end-users in a shared distributed environment</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Through creating country specific </a:t>
                      </a:r>
                      <a:r>
                        <a:rPr lang="en-US" sz="1200" dirty="0">
                          <a:hlinkClick r:id="rId8"/>
                        </a:rPr>
                        <a:t>Catalogs</a:t>
                      </a:r>
                      <a:r>
                        <a:rPr lang="en-US" sz="1200" dirty="0"/>
                        <a:t>, Cloud Pak for Data can allow administrators of different countries to </a:t>
                      </a:r>
                      <a:r>
                        <a:rPr lang="en-US" sz="1200" b="0" dirty="0"/>
                        <a:t>manage his/her own country end-users in a shared distributed environment</a:t>
                      </a:r>
                      <a:endParaRPr lang="en-US" sz="1200" dirty="0"/>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4264850"/>
                  </a:ext>
                </a:extLst>
              </a:tr>
              <a:tr h="633001">
                <a:tc>
                  <a:txBody>
                    <a:bodyPr/>
                    <a:lstStyle/>
                    <a:p>
                      <a:r>
                        <a:rPr lang="en-US" sz="1200" b="1" dirty="0"/>
                        <a:t>Housekeep logs &amp; temp files, retention period </a:t>
                      </a:r>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200" dirty="0"/>
                        <a:t>IBM Cloud Pak for Data monitoring data is </a:t>
                      </a:r>
                      <a:r>
                        <a:rPr lang="en-SG" sz="1200" dirty="0">
                          <a:hlinkClick r:id="rId9"/>
                        </a:rPr>
                        <a:t>stored</a:t>
                      </a:r>
                      <a:r>
                        <a:rPr lang="en-SG" sz="1200" dirty="0"/>
                        <a:t> in an embedded </a:t>
                      </a:r>
                      <a:r>
                        <a:rPr lang="en-SG" sz="1200" dirty="0" err="1"/>
                        <a:t>InfluxDB</a:t>
                      </a:r>
                      <a:r>
                        <a:rPr lang="en-SG" sz="1200" dirty="0"/>
                        <a:t> database. By default, the data is retained for 30 days. You can increase the retention period to store additional data or decrease the retention period if you need to reduce the size of the database.</a:t>
                      </a:r>
                      <a:endParaRPr lang="en-US" sz="1200" dirty="0"/>
                    </a:p>
                  </a:txBody>
                  <a:tcPr marL="90429" marR="90429" marT="45214" marB="452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8677240"/>
                  </a:ext>
                </a:extLst>
              </a:tr>
            </a:tbl>
          </a:graphicData>
        </a:graphic>
      </p:graphicFrame>
      <p:sp>
        <p:nvSpPr>
          <p:cNvPr id="3" name="Title 2">
            <a:extLst>
              <a:ext uri="{FF2B5EF4-FFF2-40B4-BE49-F238E27FC236}">
                <a16:creationId xmlns:a16="http://schemas.microsoft.com/office/drawing/2014/main" id="{08600311-4DE7-202F-C57D-D195D53839FB}"/>
              </a:ext>
            </a:extLst>
          </p:cNvPr>
          <p:cNvSpPr>
            <a:spLocks noGrp="1"/>
          </p:cNvSpPr>
          <p:nvPr>
            <p:ph type="title"/>
          </p:nvPr>
        </p:nvSpPr>
        <p:spPr/>
        <p:txBody>
          <a:bodyPr/>
          <a:lstStyle/>
          <a:p>
            <a:r>
              <a:rPr lang="en-US" dirty="0"/>
              <a:t>B1.10 IT usability </a:t>
            </a:r>
          </a:p>
        </p:txBody>
      </p:sp>
    </p:spTree>
    <p:extLst>
      <p:ext uri="{BB962C8B-B14F-4D97-AF65-F5344CB8AC3E}">
        <p14:creationId xmlns:p14="http://schemas.microsoft.com/office/powerpoint/2010/main" val="82289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a:t>
            </a:r>
            <a:r>
              <a:rPr lang="en-US" kern="1200" dirty="0">
                <a:solidFill>
                  <a:srgbClr val="FFFFFF"/>
                </a:solidFill>
                <a:latin typeface="IBM Plex Sans Regular"/>
              </a:rPr>
              <a:t>Authentication</a:t>
            </a:r>
            <a:endParaRPr lang="en-US" dirty="0"/>
          </a:p>
        </p:txBody>
      </p:sp>
      <p:sp>
        <p:nvSpPr>
          <p:cNvPr id="5" name="TextBox 4">
            <a:extLst>
              <a:ext uri="{FF2B5EF4-FFF2-40B4-BE49-F238E27FC236}">
                <a16:creationId xmlns:a16="http://schemas.microsoft.com/office/drawing/2014/main" id="{2BB4B769-D4AD-DBB6-761B-EAAB3A3C52FD}"/>
              </a:ext>
            </a:extLst>
          </p:cNvPr>
          <p:cNvSpPr txBox="1"/>
          <p:nvPr/>
        </p:nvSpPr>
        <p:spPr>
          <a:xfrm>
            <a:off x="385823" y="4508100"/>
            <a:ext cx="6284266" cy="1015663"/>
          </a:xfrm>
          <a:prstGeom prst="rect">
            <a:avLst/>
          </a:prstGeom>
          <a:noFill/>
        </p:spPr>
        <p:txBody>
          <a:bodyPr wrap="square" rtlCol="0">
            <a:spAutoFit/>
          </a:bodyPr>
          <a:lstStyle/>
          <a:p>
            <a:pPr marL="342891" marR="0" lvl="0" indent="-342891" algn="l" defTabSz="914377" rtl="0" eaLnBrk="1" fontAlgn="auto" latinLnBrk="0" hangingPunct="1">
              <a:lnSpc>
                <a:spcPct val="100000"/>
              </a:lnSpc>
              <a:spcBef>
                <a:spcPts val="0"/>
              </a:spcBef>
              <a:spcAft>
                <a:spcPts val="0"/>
              </a:spcAft>
              <a:buClrTx/>
              <a:buSzTx/>
              <a:buFontTx/>
              <a:buAutoNum type="arabicParenR"/>
              <a:tabLst/>
              <a:defRPr/>
            </a:pPr>
            <a:r>
              <a:rPr kumimoji="0" lang="en-US" sz="2000" b="0" i="0" u="none" strike="noStrike" kern="1200" cap="none" spc="0" normalizeH="0" baseline="0" noProof="0" dirty="0">
                <a:ln>
                  <a:noFill/>
                </a:ln>
                <a:effectLst/>
                <a:uLnTx/>
                <a:uFillTx/>
                <a:ea typeface="+mn-ea"/>
                <a:cs typeface="+mn-cs"/>
              </a:rPr>
              <a:t>Configure LDAP</a:t>
            </a:r>
          </a:p>
          <a:p>
            <a:pPr marL="342891" marR="0" lvl="0" indent="-342891" algn="l" defTabSz="914377" rtl="0" eaLnBrk="1" fontAlgn="auto" latinLnBrk="0" hangingPunct="1">
              <a:lnSpc>
                <a:spcPct val="100000"/>
              </a:lnSpc>
              <a:spcBef>
                <a:spcPts val="0"/>
              </a:spcBef>
              <a:spcAft>
                <a:spcPts val="0"/>
              </a:spcAft>
              <a:buClrTx/>
              <a:buSzTx/>
              <a:buFontTx/>
              <a:buAutoNum type="arabicParenR"/>
              <a:tabLst/>
              <a:defRPr/>
            </a:pPr>
            <a:r>
              <a:rPr kumimoji="0" lang="en-US" sz="2000" b="0" i="0" u="none" strike="noStrike" kern="1200" cap="none" spc="0" normalizeH="0" baseline="0" noProof="0" dirty="0">
                <a:ln>
                  <a:noFill/>
                </a:ln>
                <a:effectLst/>
                <a:uLnTx/>
                <a:uFillTx/>
                <a:ea typeface="+mn-ea"/>
                <a:cs typeface="+mn-cs"/>
              </a:rPr>
              <a:t>Authorize LDAP users as Cloud Pak for Data users</a:t>
            </a:r>
          </a:p>
          <a:p>
            <a:pPr marL="342891" marR="0" lvl="0" indent="-342891" algn="l" defTabSz="914377" rtl="0" eaLnBrk="1" fontAlgn="auto" latinLnBrk="0" hangingPunct="1">
              <a:lnSpc>
                <a:spcPct val="100000"/>
              </a:lnSpc>
              <a:spcBef>
                <a:spcPts val="0"/>
              </a:spcBef>
              <a:spcAft>
                <a:spcPts val="0"/>
              </a:spcAft>
              <a:buClrTx/>
              <a:buSzTx/>
              <a:buFontTx/>
              <a:buAutoNum type="arabicParenR"/>
              <a:tabLst/>
              <a:defRPr/>
            </a:pPr>
            <a:r>
              <a:rPr kumimoji="0" lang="en-US" sz="2000" b="0" i="0" u="none" strike="noStrike" kern="1200" cap="none" spc="0" normalizeH="0" baseline="0" noProof="0" dirty="0">
                <a:ln>
                  <a:noFill/>
                </a:ln>
                <a:effectLst/>
                <a:uLnTx/>
                <a:uFillTx/>
                <a:ea typeface="+mn-ea"/>
                <a:cs typeface="+mn-cs"/>
              </a:rPr>
              <a:t>Authorize  LDAP groups</a:t>
            </a:r>
          </a:p>
        </p:txBody>
      </p:sp>
      <p:sp>
        <p:nvSpPr>
          <p:cNvPr id="8" name="Rectangle 7">
            <a:extLst>
              <a:ext uri="{FF2B5EF4-FFF2-40B4-BE49-F238E27FC236}">
                <a16:creationId xmlns:a16="http://schemas.microsoft.com/office/drawing/2014/main" id="{EB054E50-EB6A-FD72-4AD7-4A13E1855180}"/>
              </a:ext>
            </a:extLst>
          </p:cNvPr>
          <p:cNvSpPr/>
          <p:nvPr/>
        </p:nvSpPr>
        <p:spPr>
          <a:xfrm>
            <a:off x="236021" y="1672246"/>
            <a:ext cx="9098942" cy="1554272"/>
          </a:xfrm>
          <a:prstGeom prst="rect">
            <a:avLst/>
          </a:prstGeom>
        </p:spPr>
        <p:txBody>
          <a:bodyPr wrap="square">
            <a:spAutoFit/>
          </a:bodyPr>
          <a:lstStyle/>
          <a:p>
            <a:pPr marR="0" lvl="0" algn="l" defTabSz="914377" rtl="0" eaLnBrk="1" fontAlgn="auto" latinLnBrk="0" hangingPunct="1">
              <a:lnSpc>
                <a:spcPct val="100000"/>
              </a:lnSpc>
              <a:spcBef>
                <a:spcPts val="600"/>
              </a:spcBef>
              <a:spcAft>
                <a:spcPts val="0"/>
              </a:spcAft>
              <a:buClrTx/>
              <a:buSzTx/>
              <a:tabLst/>
              <a:defRPr/>
            </a:pPr>
            <a:r>
              <a:rPr kumimoji="0" lang="en-US" sz="2000" b="0" i="0" u="none" strike="noStrike" kern="1200" cap="none" spc="0" normalizeH="0" baseline="0" noProof="0" dirty="0">
                <a:ln>
                  <a:noFill/>
                </a:ln>
                <a:effectLst/>
                <a:uLnTx/>
                <a:uFillTx/>
                <a:ea typeface="+mn-ea"/>
                <a:cs typeface="+mn-cs"/>
              </a:rPr>
              <a:t>Supported mechanisms</a:t>
            </a:r>
          </a:p>
          <a:p>
            <a:pPr marL="838190" lvl="1" indent="-380990" defTabSz="914377">
              <a:spcBef>
                <a:spcPts val="600"/>
              </a:spcBef>
              <a:buFont typeface="Courier New" panose="02070309020205020404" pitchFamily="49" charset="0"/>
              <a:buChar char="o"/>
              <a:defRPr/>
            </a:pPr>
            <a:r>
              <a:rPr kumimoji="0" lang="en-US" sz="2000" b="0" i="0" u="none" strike="noStrike" kern="1200" cap="none" spc="0" normalizeH="0" baseline="0" noProof="0" dirty="0">
                <a:ln>
                  <a:noFill/>
                </a:ln>
                <a:effectLst/>
                <a:uLnTx/>
                <a:uFillTx/>
                <a:ea typeface="+mn-ea"/>
                <a:cs typeface="+mn-cs"/>
              </a:rPr>
              <a:t>via </a:t>
            </a:r>
            <a:r>
              <a:rPr kumimoji="0" lang="en-US" sz="2000" b="0" i="0" u="none" strike="noStrike" kern="1200" cap="none" spc="0" normalizeH="0" baseline="0" noProof="0" dirty="0">
                <a:ln>
                  <a:noFill/>
                </a:ln>
                <a:effectLst/>
                <a:uLnTx/>
                <a:uFillTx/>
                <a:ea typeface="+mn-ea"/>
                <a:cs typeface="+mn-cs"/>
                <a:hlinkClick r:id="rId3">
                  <a:extLst>
                    <a:ext uri="{A12FA001-AC4F-418D-AE19-62706E023703}">
                      <ahyp:hlinkClr xmlns:ahyp="http://schemas.microsoft.com/office/drawing/2018/hyperlinkcolor" val="tx"/>
                    </a:ext>
                  </a:extLst>
                </a:hlinkClick>
              </a:rPr>
              <a:t>direct LDAP/Active Directory</a:t>
            </a:r>
            <a:r>
              <a:rPr kumimoji="0" lang="en-US" sz="2000" b="0" i="0" u="none" strike="noStrike" kern="1200" cap="none" spc="0" normalizeH="0" baseline="0" noProof="0" dirty="0">
                <a:ln>
                  <a:noFill/>
                </a:ln>
                <a:effectLst/>
                <a:uLnTx/>
                <a:uFillTx/>
                <a:ea typeface="+mn-ea"/>
                <a:cs typeface="+mn-cs"/>
              </a:rPr>
              <a:t> </a:t>
            </a:r>
          </a:p>
          <a:p>
            <a:pPr marL="838190" lvl="1" indent="-380990" defTabSz="914377">
              <a:spcBef>
                <a:spcPts val="600"/>
              </a:spcBef>
              <a:buFont typeface="Courier New" panose="02070309020205020404" pitchFamily="49" charset="0"/>
              <a:buChar char="o"/>
              <a:defRPr/>
            </a:pPr>
            <a:r>
              <a:rPr kumimoji="0" lang="en-US" sz="2000" b="0" i="0" u="none" strike="noStrike" kern="1200" cap="none" spc="0" normalizeH="0" baseline="0" noProof="0" dirty="0">
                <a:ln>
                  <a:noFill/>
                </a:ln>
                <a:effectLst/>
                <a:uLnTx/>
                <a:uFillTx/>
                <a:ea typeface="+mn-ea"/>
                <a:cs typeface="+mn-cs"/>
                <a:hlinkClick r:id="rId4">
                  <a:extLst>
                    <a:ext uri="{A12FA001-AC4F-418D-AE19-62706E023703}">
                      <ahyp:hlinkClr xmlns:ahyp="http://schemas.microsoft.com/office/drawing/2018/hyperlinkcolor" val="tx"/>
                    </a:ext>
                  </a:extLst>
                </a:hlinkClick>
              </a:rPr>
              <a:t>Web SSO via  SAML2</a:t>
            </a:r>
            <a:r>
              <a:rPr kumimoji="0" lang="en-US" sz="2000" b="0" i="0" u="none" strike="noStrike" kern="1200" cap="none" spc="0" normalizeH="0" baseline="0" noProof="0" dirty="0">
                <a:ln>
                  <a:noFill/>
                </a:ln>
                <a:effectLst/>
                <a:uLnTx/>
                <a:uFillTx/>
                <a:ea typeface="+mn-ea"/>
                <a:cs typeface="+mn-cs"/>
              </a:rPr>
              <a:t> </a:t>
            </a:r>
          </a:p>
          <a:p>
            <a:pPr marL="838190" lvl="1" indent="-380990" defTabSz="914377">
              <a:spcBef>
                <a:spcPts val="600"/>
              </a:spcBef>
              <a:buFont typeface="Courier New" panose="02070309020205020404" pitchFamily="49" charset="0"/>
              <a:buChar char="o"/>
              <a:defRPr/>
            </a:pPr>
            <a:r>
              <a:rPr lang="en-US" sz="2000" dirty="0">
                <a:ea typeface="IBM Plex Sans" charset="0"/>
                <a:cs typeface="IBM Plex Sans" charset="0"/>
                <a:hlinkClick r:id="rId5">
                  <a:extLst>
                    <a:ext uri="{A12FA001-AC4F-418D-AE19-62706E023703}">
                      <ahyp:hlinkClr xmlns:ahyp="http://schemas.microsoft.com/office/drawing/2018/hyperlinkcolor" val="tx"/>
                    </a:ext>
                  </a:extLst>
                </a:hlinkClick>
              </a:rPr>
              <a:t>Cloud Pak IAM integration</a:t>
            </a:r>
            <a:endParaRPr lang="en-US" sz="2000" dirty="0"/>
          </a:p>
        </p:txBody>
      </p:sp>
      <p:sp>
        <p:nvSpPr>
          <p:cNvPr id="9" name="Rectangle 8">
            <a:extLst>
              <a:ext uri="{FF2B5EF4-FFF2-40B4-BE49-F238E27FC236}">
                <a16:creationId xmlns:a16="http://schemas.microsoft.com/office/drawing/2014/main" id="{85E6598A-D247-2546-0DC5-E9DDBA02EE80}"/>
              </a:ext>
            </a:extLst>
          </p:cNvPr>
          <p:cNvSpPr/>
          <p:nvPr/>
        </p:nvSpPr>
        <p:spPr>
          <a:xfrm>
            <a:off x="236021" y="3921170"/>
            <a:ext cx="2604046" cy="40011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ea typeface="+mn-ea"/>
                <a:cs typeface="+mn-cs"/>
              </a:rPr>
              <a:t>Typical  LDAP Setup:</a:t>
            </a:r>
          </a:p>
        </p:txBody>
      </p:sp>
    </p:spTree>
    <p:extLst>
      <p:ext uri="{BB962C8B-B14F-4D97-AF65-F5344CB8AC3E}">
        <p14:creationId xmlns:p14="http://schemas.microsoft.com/office/powerpoint/2010/main" val="4012535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a:t>
            </a:r>
            <a:r>
              <a:rPr lang="en-US" kern="1200" dirty="0">
                <a:solidFill>
                  <a:srgbClr val="FFFFFF"/>
                </a:solidFill>
                <a:latin typeface="IBM Plex Sans Regular"/>
              </a:rPr>
              <a:t>Authentication</a:t>
            </a:r>
            <a:endParaRPr lang="en-US" dirty="0"/>
          </a:p>
        </p:txBody>
      </p:sp>
      <p:pic>
        <p:nvPicPr>
          <p:cNvPr id="2" name="Picture 1">
            <a:extLst>
              <a:ext uri="{FF2B5EF4-FFF2-40B4-BE49-F238E27FC236}">
                <a16:creationId xmlns:a16="http://schemas.microsoft.com/office/drawing/2014/main" id="{BA6F45C5-9015-AE49-5EF0-75895D0E34F2}"/>
              </a:ext>
            </a:extLst>
          </p:cNvPr>
          <p:cNvPicPr>
            <a:picLocks noChangeAspect="1"/>
          </p:cNvPicPr>
          <p:nvPr/>
        </p:nvPicPr>
        <p:blipFill>
          <a:blip r:embed="rId3"/>
          <a:stretch>
            <a:fillRect/>
          </a:stretch>
        </p:blipFill>
        <p:spPr>
          <a:xfrm>
            <a:off x="917448" y="1243584"/>
            <a:ext cx="10116312" cy="5189244"/>
          </a:xfrm>
          <a:prstGeom prst="rect">
            <a:avLst/>
          </a:prstGeom>
        </p:spPr>
      </p:pic>
    </p:spTree>
    <p:extLst>
      <p:ext uri="{BB962C8B-B14F-4D97-AF65-F5344CB8AC3E}">
        <p14:creationId xmlns:p14="http://schemas.microsoft.com/office/powerpoint/2010/main" val="1197094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a:t>
            </a:r>
            <a:r>
              <a:rPr lang="en-US" kern="1200" dirty="0">
                <a:solidFill>
                  <a:srgbClr val="FFFFFF"/>
                </a:solidFill>
                <a:latin typeface="IBM Plex Sans Regular"/>
              </a:rPr>
              <a:t>Authentication</a:t>
            </a:r>
            <a:endParaRPr lang="en-US" dirty="0"/>
          </a:p>
        </p:txBody>
      </p:sp>
      <p:pic>
        <p:nvPicPr>
          <p:cNvPr id="4" name="Picture 3">
            <a:extLst>
              <a:ext uri="{FF2B5EF4-FFF2-40B4-BE49-F238E27FC236}">
                <a16:creationId xmlns:a16="http://schemas.microsoft.com/office/drawing/2014/main" id="{C6294230-5425-EFB9-F0DA-8A3A454C572F}"/>
              </a:ext>
            </a:extLst>
          </p:cNvPr>
          <p:cNvPicPr>
            <a:picLocks noChangeAspect="1"/>
          </p:cNvPicPr>
          <p:nvPr/>
        </p:nvPicPr>
        <p:blipFill>
          <a:blip r:embed="rId3"/>
          <a:stretch>
            <a:fillRect/>
          </a:stretch>
        </p:blipFill>
        <p:spPr>
          <a:xfrm>
            <a:off x="950976" y="1358275"/>
            <a:ext cx="8921496" cy="4641777"/>
          </a:xfrm>
          <a:prstGeom prst="rect">
            <a:avLst/>
          </a:prstGeom>
        </p:spPr>
      </p:pic>
    </p:spTree>
    <p:extLst>
      <p:ext uri="{BB962C8B-B14F-4D97-AF65-F5344CB8AC3E}">
        <p14:creationId xmlns:p14="http://schemas.microsoft.com/office/powerpoint/2010/main" val="3985044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858BD-8588-1DE5-7EC9-BBBE52179629}"/>
              </a:ext>
            </a:extLst>
          </p:cNvPr>
          <p:cNvSpPr>
            <a:spLocks noGrp="1"/>
          </p:cNvSpPr>
          <p:nvPr>
            <p:ph type="title"/>
          </p:nvPr>
        </p:nvSpPr>
        <p:spPr>
          <a:xfrm>
            <a:off x="363254" y="627141"/>
            <a:ext cx="11828745" cy="429116"/>
          </a:xfrm>
        </p:spPr>
        <p:txBody>
          <a:bodyPr/>
          <a:lstStyle/>
          <a:p>
            <a:r>
              <a:rPr lang="en-US" dirty="0"/>
              <a:t>31 July session – 3 hours</a:t>
            </a:r>
          </a:p>
        </p:txBody>
      </p:sp>
      <p:graphicFrame>
        <p:nvGraphicFramePr>
          <p:cNvPr id="4" name="Table 3">
            <a:extLst>
              <a:ext uri="{FF2B5EF4-FFF2-40B4-BE49-F238E27FC236}">
                <a16:creationId xmlns:a16="http://schemas.microsoft.com/office/drawing/2014/main" id="{8100F165-7084-87D5-6E0D-123582F5C2A5}"/>
              </a:ext>
            </a:extLst>
          </p:cNvPr>
          <p:cNvGraphicFramePr>
            <a:graphicFrameLocks noGrp="1"/>
          </p:cNvGraphicFramePr>
          <p:nvPr>
            <p:extLst>
              <p:ext uri="{D42A27DB-BD31-4B8C-83A1-F6EECF244321}">
                <p14:modId xmlns:p14="http://schemas.microsoft.com/office/powerpoint/2010/main" val="254341669"/>
              </p:ext>
            </p:extLst>
          </p:nvPr>
        </p:nvGraphicFramePr>
        <p:xfrm>
          <a:off x="363254" y="1251284"/>
          <a:ext cx="9314146" cy="4888815"/>
        </p:xfrm>
        <a:graphic>
          <a:graphicData uri="http://schemas.openxmlformats.org/drawingml/2006/table">
            <a:tbl>
              <a:tblPr firstRow="1" firstCol="1" bandRow="1">
                <a:tableStyleId>{5C22544A-7EE6-4342-B048-85BDC9FD1C3A}</a:tableStyleId>
              </a:tblPr>
              <a:tblGrid>
                <a:gridCol w="7066246">
                  <a:extLst>
                    <a:ext uri="{9D8B030D-6E8A-4147-A177-3AD203B41FA5}">
                      <a16:colId xmlns:a16="http://schemas.microsoft.com/office/drawing/2014/main" val="2461977355"/>
                    </a:ext>
                  </a:extLst>
                </a:gridCol>
                <a:gridCol w="2247900">
                  <a:extLst>
                    <a:ext uri="{9D8B030D-6E8A-4147-A177-3AD203B41FA5}">
                      <a16:colId xmlns:a16="http://schemas.microsoft.com/office/drawing/2014/main" val="3562758783"/>
                    </a:ext>
                  </a:extLst>
                </a:gridCol>
              </a:tblGrid>
              <a:tr h="414038">
                <a:tc>
                  <a:txBody>
                    <a:bodyPr/>
                    <a:lstStyle/>
                    <a:p>
                      <a:r>
                        <a:rPr lang="en-US" sz="1100" dirty="0">
                          <a:effectLst/>
                        </a:rPr>
                        <a:t>Topic </a:t>
                      </a:r>
                      <a:endParaRPr lang="en-SG" sz="1100" dirty="0">
                        <a:effectLst/>
                        <a:latin typeface="Calibri" panose="020F0502020204030204" pitchFamily="34" charset="0"/>
                        <a:ea typeface="Calibri" panose="020F0502020204030204" pitchFamily="34" charset="0"/>
                      </a:endParaRPr>
                    </a:p>
                  </a:txBody>
                  <a:tcPr marL="87906" marR="87906" marT="43953" marB="43953">
                    <a:lnB w="12700" cap="flat" cmpd="sng" algn="ctr">
                      <a:solidFill>
                        <a:schemeClr val="tx1"/>
                      </a:solidFill>
                      <a:prstDash val="solid"/>
                      <a:round/>
                      <a:headEnd type="none" w="med" len="med"/>
                      <a:tailEnd type="none" w="med" len="med"/>
                    </a:lnB>
                  </a:tcPr>
                </a:tc>
                <a:tc>
                  <a:txBody>
                    <a:bodyPr/>
                    <a:lstStyle/>
                    <a:p>
                      <a:r>
                        <a:rPr lang="en-US" sz="1100">
                          <a:effectLst/>
                        </a:rPr>
                        <a:t>Time </a:t>
                      </a:r>
                      <a:endParaRPr lang="en-SG" sz="1100">
                        <a:effectLst/>
                        <a:latin typeface="Calibri" panose="020F0502020204030204" pitchFamily="34" charset="0"/>
                        <a:ea typeface="Calibri" panose="020F0502020204030204" pitchFamily="34" charset="0"/>
                      </a:endParaRPr>
                    </a:p>
                  </a:txBody>
                  <a:tcPr marL="87906" marR="87906" marT="43953" marB="43953">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975880"/>
                  </a:ext>
                </a:extLst>
              </a:tr>
              <a:tr h="1176747">
                <a:tc>
                  <a:txBody>
                    <a:bodyPr/>
                    <a:lstStyle/>
                    <a:p>
                      <a:r>
                        <a:rPr lang="en-US" sz="1200" b="0" dirty="0">
                          <a:solidFill>
                            <a:schemeClr val="tx1"/>
                          </a:solidFill>
                          <a:effectLst/>
                          <a:latin typeface="IBM Plex Sans" panose="020B0503050203000203" pitchFamily="34" charset="0"/>
                        </a:rPr>
                        <a:t>1. Monitoring of resources like CPU and Memory (capacity utilization) and generation of alerts</a:t>
                      </a:r>
                      <a:br>
                        <a:rPr lang="en-US" sz="1200" b="0" dirty="0">
                          <a:solidFill>
                            <a:schemeClr val="tx1"/>
                          </a:solidFill>
                          <a:effectLst/>
                          <a:latin typeface="IBM Plex Sans" panose="020B0503050203000203" pitchFamily="34" charset="0"/>
                        </a:rPr>
                      </a:br>
                      <a:br>
                        <a:rPr lang="en-US" sz="1200" b="0" dirty="0">
                          <a:solidFill>
                            <a:schemeClr val="tx1"/>
                          </a:solidFill>
                          <a:effectLst/>
                          <a:latin typeface="IBM Plex Sans" panose="020B0503050203000203" pitchFamily="34" charset="0"/>
                        </a:rPr>
                      </a:br>
                      <a:r>
                        <a:rPr lang="en-US" sz="1200" b="0" dirty="0">
                          <a:solidFill>
                            <a:schemeClr val="tx1"/>
                          </a:solidFill>
                          <a:effectLst/>
                          <a:latin typeface="IBM Plex Sans" panose="020B0503050203000203" pitchFamily="34" charset="0"/>
                        </a:rPr>
                        <a:t>- HW, network failure</a:t>
                      </a:r>
                      <a:endParaRPr lang="en-SG" sz="1200" b="0" dirty="0">
                        <a:solidFill>
                          <a:schemeClr val="tx1"/>
                        </a:solidFill>
                        <a:effectLst/>
                        <a:latin typeface="IBM Plex Sans" panose="020B0503050203000203" pitchFamily="34" charset="0"/>
                      </a:endParaRPr>
                    </a:p>
                    <a:p>
                      <a:r>
                        <a:rPr lang="en-US" sz="1200" b="0" dirty="0">
                          <a:solidFill>
                            <a:schemeClr val="tx1"/>
                          </a:solidFill>
                          <a:effectLst/>
                          <a:latin typeface="IBM Plex Sans" panose="020B0503050203000203" pitchFamily="34" charset="0"/>
                        </a:rPr>
                        <a:t>- Job success/</a:t>
                      </a:r>
                      <a:r>
                        <a:rPr lang="en-US" sz="1200" b="0" dirty="0" err="1">
                          <a:solidFill>
                            <a:schemeClr val="tx1"/>
                          </a:solidFill>
                          <a:effectLst/>
                          <a:latin typeface="IBM Plex Sans" panose="020B0503050203000203" pitchFamily="34" charset="0"/>
                        </a:rPr>
                        <a:t>faliure</a:t>
                      </a:r>
                      <a:br>
                        <a:rPr lang="en-US" sz="1200" b="0" dirty="0">
                          <a:solidFill>
                            <a:schemeClr val="tx1"/>
                          </a:solidFill>
                          <a:effectLst/>
                          <a:latin typeface="IBM Plex Sans" panose="020B0503050203000203" pitchFamily="34" charset="0"/>
                        </a:rPr>
                      </a:br>
                      <a:r>
                        <a:rPr lang="en-US" sz="1200" b="0" dirty="0">
                          <a:solidFill>
                            <a:schemeClr val="tx1"/>
                          </a:solidFill>
                          <a:effectLst/>
                          <a:latin typeface="IBM Plex Sans" panose="020B0503050203000203" pitchFamily="34" charset="0"/>
                        </a:rPr>
                        <a:t>- Monitoring/reporting/alerts</a:t>
                      </a:r>
                      <a:br>
                        <a:rPr lang="en-US" sz="1200" b="0" dirty="0">
                          <a:solidFill>
                            <a:schemeClr val="tx1"/>
                          </a:solidFill>
                          <a:effectLst/>
                          <a:latin typeface="IBM Plex Sans" panose="020B0503050203000203" pitchFamily="34" charset="0"/>
                        </a:rPr>
                      </a:br>
                      <a:r>
                        <a:rPr lang="en-US" sz="1200" b="0" dirty="0">
                          <a:solidFill>
                            <a:schemeClr val="tx1"/>
                          </a:solidFill>
                          <a:effectLst/>
                          <a:latin typeface="IBM Plex Sans" panose="020B0503050203000203" pitchFamily="34" charset="0"/>
                        </a:rPr>
                        <a:t>- Restart services</a:t>
                      </a:r>
                      <a:endParaRPr lang="en-SG" sz="1200" b="0" dirty="0">
                        <a:solidFill>
                          <a:schemeClr val="tx1"/>
                        </a:solidFill>
                        <a:effectLst/>
                        <a:latin typeface="IBM Plex Sans" panose="020B0503050203000203" pitchFamily="34" charset="0"/>
                        <a:ea typeface="Calibri" panose="020F0502020204030204" pitchFamily="34" charset="0"/>
                      </a:endParaRP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effectLst/>
                          <a:latin typeface="IBM Plex Sans" panose="020B0503050203000203" pitchFamily="34" charset="0"/>
                        </a:rPr>
                        <a:t>30</a:t>
                      </a:r>
                      <a:endParaRPr lang="en-SG" sz="1200" dirty="0">
                        <a:solidFill>
                          <a:schemeClr val="tx1"/>
                        </a:solidFill>
                        <a:effectLst/>
                        <a:latin typeface="IBM Plex Sans" panose="020B0503050203000203" pitchFamily="34" charset="0"/>
                        <a:ea typeface="Calibri" panose="020F0502020204030204" pitchFamily="34" charset="0"/>
                      </a:endParaRP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7650619"/>
                  </a:ext>
                </a:extLst>
              </a:tr>
              <a:tr h="609349">
                <a:tc>
                  <a:txBody>
                    <a:bodyPr/>
                    <a:lstStyle/>
                    <a:p>
                      <a:r>
                        <a:rPr lang="en-US" sz="1200" b="0" dirty="0">
                          <a:solidFill>
                            <a:schemeClr val="tx1"/>
                          </a:solidFill>
                          <a:effectLst/>
                          <a:latin typeface="IBM Plex Sans" panose="020B0503050203000203" pitchFamily="34" charset="0"/>
                        </a:rPr>
                        <a:t>2. Tracking of actions by users/auditing (project)</a:t>
                      </a:r>
                      <a:endParaRPr lang="en-SG" sz="1200" b="0" dirty="0">
                        <a:solidFill>
                          <a:schemeClr val="tx1"/>
                        </a:solidFill>
                        <a:effectLst/>
                        <a:latin typeface="IBM Plex Sans" panose="020B0503050203000203" pitchFamily="34" charset="0"/>
                      </a:endParaRPr>
                    </a:p>
                    <a:p>
                      <a:r>
                        <a:rPr lang="en-US" sz="1200" b="0" dirty="0">
                          <a:solidFill>
                            <a:schemeClr val="tx1"/>
                          </a:solidFill>
                          <a:effectLst/>
                          <a:latin typeface="IBM Plex Sans" panose="020B0503050203000203" pitchFamily="34" charset="0"/>
                        </a:rPr>
                        <a:t>- Audit logging of user actions – generate report</a:t>
                      </a:r>
                      <a:br>
                        <a:rPr lang="en-US" sz="1200" b="0" dirty="0">
                          <a:solidFill>
                            <a:schemeClr val="tx1"/>
                          </a:solidFill>
                          <a:effectLst/>
                          <a:latin typeface="IBM Plex Sans" panose="020B0503050203000203" pitchFamily="34" charset="0"/>
                        </a:rPr>
                      </a:br>
                      <a:r>
                        <a:rPr lang="en-US" sz="1200" b="0" dirty="0">
                          <a:solidFill>
                            <a:schemeClr val="tx1"/>
                          </a:solidFill>
                          <a:effectLst/>
                          <a:latin typeface="IBM Plex Sans" panose="020B0503050203000203" pitchFamily="34" charset="0"/>
                        </a:rPr>
                        <a:t>- Logs consumed by Splunk/Elk</a:t>
                      </a:r>
                      <a:endParaRPr lang="en-SG" sz="1200" b="0" dirty="0">
                        <a:solidFill>
                          <a:schemeClr val="tx1"/>
                        </a:solidFill>
                        <a:effectLst/>
                        <a:latin typeface="IBM Plex Sans" panose="020B0503050203000203" pitchFamily="34" charset="0"/>
                        <a:ea typeface="Calibri" panose="020F0502020204030204" pitchFamily="34" charset="0"/>
                      </a:endParaRP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effectLst/>
                          <a:latin typeface="IBM Plex Sans" panose="020B0503050203000203" pitchFamily="34" charset="0"/>
                        </a:rPr>
                        <a:t>10</a:t>
                      </a:r>
                      <a:endParaRPr lang="en-SG" sz="1200" dirty="0">
                        <a:solidFill>
                          <a:schemeClr val="tx1"/>
                        </a:solidFill>
                        <a:effectLst/>
                        <a:latin typeface="IBM Plex Sans" panose="020B0503050203000203" pitchFamily="34" charset="0"/>
                        <a:ea typeface="Calibri" panose="020F0502020204030204" pitchFamily="34" charset="0"/>
                      </a:endParaRP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1005266"/>
                  </a:ext>
                </a:extLst>
              </a:tr>
              <a:tr h="1020356">
                <a:tc>
                  <a:txBody>
                    <a:bodyPr/>
                    <a:lstStyle/>
                    <a:p>
                      <a:r>
                        <a:rPr lang="en-US" sz="1200" b="0" dirty="0">
                          <a:solidFill>
                            <a:schemeClr val="tx1"/>
                          </a:solidFill>
                          <a:effectLst/>
                          <a:latin typeface="IBM Plex Sans" panose="020B0503050203000203" pitchFamily="34" charset="0"/>
                        </a:rPr>
                        <a:t>3. Access control &amp; LDAP Integration </a:t>
                      </a:r>
                      <a:br>
                        <a:rPr lang="en-US" sz="1200" b="0" dirty="0">
                          <a:solidFill>
                            <a:schemeClr val="tx1"/>
                          </a:solidFill>
                          <a:effectLst/>
                          <a:latin typeface="IBM Plex Sans" panose="020B0503050203000203" pitchFamily="34" charset="0"/>
                        </a:rPr>
                      </a:br>
                      <a:r>
                        <a:rPr lang="en-US" sz="1200" b="0" dirty="0">
                          <a:solidFill>
                            <a:schemeClr val="tx1"/>
                          </a:solidFill>
                          <a:effectLst/>
                          <a:latin typeface="IBM Plex Sans" panose="020B0503050203000203" pitchFamily="34" charset="0"/>
                        </a:rPr>
                        <a:t>-  Integration with bank’s LDAP</a:t>
                      </a:r>
                      <a:br>
                        <a:rPr lang="en-US" sz="1200" b="0" dirty="0">
                          <a:solidFill>
                            <a:schemeClr val="tx1"/>
                          </a:solidFill>
                          <a:effectLst/>
                          <a:latin typeface="IBM Plex Sans" panose="020B0503050203000203" pitchFamily="34" charset="0"/>
                        </a:rPr>
                      </a:br>
                      <a:r>
                        <a:rPr lang="en-US" sz="1200" b="0" dirty="0">
                          <a:solidFill>
                            <a:schemeClr val="tx1"/>
                          </a:solidFill>
                          <a:effectLst/>
                          <a:latin typeface="IBM Plex Sans" panose="020B0503050203000203" pitchFamily="34" charset="0"/>
                        </a:rPr>
                        <a:t>-  Auto AD Synch while user id mapped with      </a:t>
                      </a:r>
                      <a:br>
                        <a:rPr lang="en-US" sz="1200" b="0" dirty="0">
                          <a:solidFill>
                            <a:schemeClr val="tx1"/>
                          </a:solidFill>
                          <a:effectLst/>
                          <a:latin typeface="IBM Plex Sans" panose="020B0503050203000203" pitchFamily="34" charset="0"/>
                        </a:rPr>
                      </a:br>
                      <a:r>
                        <a:rPr lang="en-US" sz="1200" b="0" dirty="0">
                          <a:solidFill>
                            <a:schemeClr val="tx1"/>
                          </a:solidFill>
                          <a:effectLst/>
                          <a:latin typeface="IBM Plex Sans" panose="020B0503050203000203" pitchFamily="34" charset="0"/>
                        </a:rPr>
                        <a:t>   group</a:t>
                      </a:r>
                      <a:endParaRPr lang="en-SG" sz="1200" b="0" dirty="0">
                        <a:solidFill>
                          <a:schemeClr val="tx1"/>
                        </a:solidFill>
                        <a:effectLst/>
                        <a:latin typeface="IBM Plex Sans" panose="020B0503050203000203" pitchFamily="34" charset="0"/>
                      </a:endParaRPr>
                    </a:p>
                    <a:p>
                      <a:r>
                        <a:rPr lang="en-SG" sz="1200" b="0" dirty="0">
                          <a:solidFill>
                            <a:schemeClr val="tx1"/>
                          </a:solidFill>
                          <a:effectLst/>
                          <a:latin typeface="IBM Plex Sans" panose="020B0503050203000203" pitchFamily="34" charset="0"/>
                        </a:rPr>
                        <a:t>-  </a:t>
                      </a:r>
                      <a:r>
                        <a:rPr lang="en-US" sz="1200" b="0" dirty="0">
                          <a:solidFill>
                            <a:schemeClr val="tx1"/>
                          </a:solidFill>
                          <a:effectLst/>
                          <a:latin typeface="IBM Plex Sans" panose="020B0503050203000203" pitchFamily="34" charset="0"/>
                        </a:rPr>
                        <a:t>Multiple AD domains</a:t>
                      </a:r>
                      <a:br>
                        <a:rPr lang="en-US" sz="1200" b="0" dirty="0">
                          <a:solidFill>
                            <a:schemeClr val="tx1"/>
                          </a:solidFill>
                          <a:effectLst/>
                          <a:latin typeface="IBM Plex Sans" panose="020B0503050203000203" pitchFamily="34" charset="0"/>
                        </a:rPr>
                      </a:br>
                      <a:r>
                        <a:rPr lang="en-US" sz="1200" b="0" dirty="0">
                          <a:solidFill>
                            <a:schemeClr val="tx1"/>
                          </a:solidFill>
                          <a:effectLst/>
                          <a:latin typeface="IBM Plex Sans" panose="020B0503050203000203" pitchFamily="34" charset="0"/>
                        </a:rPr>
                        <a:t>- Access control, governance, security</a:t>
                      </a:r>
                      <a:endParaRPr lang="en-SG" sz="1200" b="0" dirty="0">
                        <a:solidFill>
                          <a:schemeClr val="tx1"/>
                        </a:solidFill>
                        <a:effectLst/>
                        <a:latin typeface="IBM Plex Sans" panose="020B0503050203000203" pitchFamily="34" charset="0"/>
                      </a:endParaRP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200" dirty="0">
                          <a:solidFill>
                            <a:schemeClr val="tx1"/>
                          </a:solidFill>
                          <a:effectLst/>
                          <a:latin typeface="IBM Plex Sans" panose="020B0503050203000203" pitchFamily="34" charset="0"/>
                          <a:ea typeface="Calibri" panose="020F0502020204030204" pitchFamily="34" charset="0"/>
                        </a:rPr>
                        <a:t>40</a:t>
                      </a: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4815485"/>
                  </a:ext>
                </a:extLst>
              </a:tr>
              <a:tr h="234980">
                <a:tc>
                  <a:txBody>
                    <a:bodyPr/>
                    <a:lstStyle/>
                    <a:p>
                      <a:r>
                        <a:rPr lang="en-US" sz="1200" b="0" dirty="0">
                          <a:solidFill>
                            <a:schemeClr val="tx1"/>
                          </a:solidFill>
                          <a:effectLst/>
                          <a:latin typeface="IBM Plex Sans" panose="020B0503050203000203" pitchFamily="34" charset="0"/>
                        </a:rPr>
                        <a:t>4. Multitenancy</a:t>
                      </a:r>
                      <a:endParaRPr lang="en-SG" sz="1200" b="0" dirty="0">
                        <a:solidFill>
                          <a:schemeClr val="tx1"/>
                        </a:solidFill>
                        <a:effectLst/>
                        <a:latin typeface="IBM Plex Sans" panose="020B0503050203000203" pitchFamily="34" charset="0"/>
                      </a:endParaRP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latin typeface="IBM Plex Sans" panose="020B0503050203000203" pitchFamily="34" charset="0"/>
                          <a:ea typeface="Calibri" panose="020F0502020204030204" pitchFamily="34" charset="0"/>
                        </a:rPr>
                        <a:t>20</a:t>
                      </a:r>
                      <a:endParaRPr lang="en-SG" sz="1200" dirty="0">
                        <a:solidFill>
                          <a:schemeClr val="tx1"/>
                        </a:solidFill>
                        <a:effectLst/>
                        <a:latin typeface="IBM Plex Sans" panose="020B0503050203000203" pitchFamily="34" charset="0"/>
                        <a:ea typeface="Calibri" panose="020F0502020204030204" pitchFamily="34" charset="0"/>
                      </a:endParaRPr>
                    </a:p>
                    <a:p>
                      <a:endParaRPr lang="en-SG" sz="1200" dirty="0">
                        <a:solidFill>
                          <a:schemeClr val="tx1"/>
                        </a:solidFill>
                        <a:effectLst/>
                        <a:latin typeface="IBM Plex Sans" panose="020B0503050203000203" pitchFamily="34" charset="0"/>
                        <a:ea typeface="Calibri" panose="020F0502020204030204" pitchFamily="34" charset="0"/>
                      </a:endParaRP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3429756"/>
                  </a:ext>
                </a:extLst>
              </a:tr>
              <a:tr h="239579">
                <a:tc>
                  <a:txBody>
                    <a:bodyPr/>
                    <a:lstStyle/>
                    <a:p>
                      <a:r>
                        <a:rPr lang="en-US" sz="1200" b="0" dirty="0">
                          <a:solidFill>
                            <a:schemeClr val="tx1"/>
                          </a:solidFill>
                          <a:effectLst/>
                          <a:latin typeface="IBM Plex Sans" panose="020B0503050203000203" pitchFamily="34" charset="0"/>
                        </a:rPr>
                        <a:t>5. Scalability</a:t>
                      </a:r>
                      <a:endParaRPr lang="en-SG" sz="1200" b="0" dirty="0">
                        <a:solidFill>
                          <a:schemeClr val="tx1"/>
                        </a:solidFill>
                        <a:effectLst/>
                        <a:latin typeface="IBM Plex Sans" panose="020B0503050203000203" pitchFamily="34" charset="0"/>
                        <a:ea typeface="Calibri" panose="020F0502020204030204" pitchFamily="34" charset="0"/>
                      </a:endParaRP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effectLst/>
                          <a:latin typeface="IBM Plex Sans" panose="020B0503050203000203" pitchFamily="34" charset="0"/>
                        </a:rPr>
                        <a:t>30</a:t>
                      </a:r>
                      <a:endParaRPr lang="en-SG" sz="1200" dirty="0">
                        <a:solidFill>
                          <a:schemeClr val="tx1"/>
                        </a:solidFill>
                        <a:effectLst/>
                        <a:latin typeface="IBM Plex Sans" panose="020B0503050203000203" pitchFamily="34" charset="0"/>
                        <a:ea typeface="Calibri" panose="020F0502020204030204" pitchFamily="34" charset="0"/>
                      </a:endParaRP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3304462"/>
                  </a:ext>
                </a:extLst>
              </a:tr>
              <a:tr h="743407">
                <a:tc>
                  <a:txBody>
                    <a:bodyPr/>
                    <a:lstStyle/>
                    <a:p>
                      <a:r>
                        <a:rPr lang="en-SG" sz="1200" b="0" dirty="0">
                          <a:solidFill>
                            <a:schemeClr val="tx1"/>
                          </a:solidFill>
                          <a:effectLst/>
                          <a:latin typeface="IBM Plex Sans" panose="020B0503050203000203" pitchFamily="34" charset="0"/>
                          <a:ea typeface="Calibri" panose="020F0502020204030204" pitchFamily="34" charset="0"/>
                        </a:rPr>
                        <a:t>6. Q&amp;A</a:t>
                      </a: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SG" sz="1200" dirty="0">
                        <a:solidFill>
                          <a:schemeClr val="tx1"/>
                        </a:solidFill>
                        <a:effectLst/>
                        <a:latin typeface="IBM Plex Sans" panose="020B0503050203000203" pitchFamily="34" charset="0"/>
                        <a:ea typeface="Calibri" panose="020F0502020204030204" pitchFamily="34" charset="0"/>
                      </a:endParaRPr>
                    </a:p>
                  </a:txBody>
                  <a:tcPr marL="87906" marR="87906" marT="43953" marB="439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5598307"/>
                  </a:ext>
                </a:extLst>
              </a:tr>
            </a:tbl>
          </a:graphicData>
        </a:graphic>
      </p:graphicFrame>
      <p:sp>
        <p:nvSpPr>
          <p:cNvPr id="5" name="Rectangle 1">
            <a:extLst>
              <a:ext uri="{FF2B5EF4-FFF2-40B4-BE49-F238E27FC236}">
                <a16:creationId xmlns:a16="http://schemas.microsoft.com/office/drawing/2014/main" id="{56077A9B-33C8-E8C0-AE4C-25A446F2ED45}"/>
              </a:ext>
            </a:extLst>
          </p:cNvPr>
          <p:cNvSpPr>
            <a:spLocks noChangeArrowheads="1"/>
          </p:cNvSpPr>
          <p:nvPr/>
        </p:nvSpPr>
        <p:spPr bwMode="auto">
          <a:xfrm>
            <a:off x="1243013" y="16827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59051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a:t>
            </a:r>
            <a:r>
              <a:rPr lang="en-US" kern="1200" dirty="0">
                <a:solidFill>
                  <a:srgbClr val="FFFFFF"/>
                </a:solidFill>
                <a:latin typeface="IBM Plex Sans Regular"/>
              </a:rPr>
              <a:t>Authentication</a:t>
            </a:r>
            <a:endParaRPr lang="en-US" dirty="0"/>
          </a:p>
        </p:txBody>
      </p:sp>
      <p:pic>
        <p:nvPicPr>
          <p:cNvPr id="4" name="Picture 3">
            <a:extLst>
              <a:ext uri="{FF2B5EF4-FFF2-40B4-BE49-F238E27FC236}">
                <a16:creationId xmlns:a16="http://schemas.microsoft.com/office/drawing/2014/main" id="{2F1AB232-FAF0-4CBC-9DD0-3E8BF478AF7D}"/>
              </a:ext>
            </a:extLst>
          </p:cNvPr>
          <p:cNvPicPr>
            <a:picLocks noChangeAspect="1"/>
          </p:cNvPicPr>
          <p:nvPr/>
        </p:nvPicPr>
        <p:blipFill>
          <a:blip r:embed="rId3"/>
          <a:stretch>
            <a:fillRect/>
          </a:stretch>
        </p:blipFill>
        <p:spPr>
          <a:xfrm>
            <a:off x="658368" y="1248242"/>
            <a:ext cx="10458478" cy="5140365"/>
          </a:xfrm>
          <a:prstGeom prst="rect">
            <a:avLst/>
          </a:prstGeom>
        </p:spPr>
      </p:pic>
    </p:spTree>
    <p:extLst>
      <p:ext uri="{BB962C8B-B14F-4D97-AF65-F5344CB8AC3E}">
        <p14:creationId xmlns:p14="http://schemas.microsoft.com/office/powerpoint/2010/main" val="304002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Role Based Access Control – </a:t>
            </a:r>
            <a:r>
              <a:rPr lang="en-US" kern="1200" dirty="0">
                <a:solidFill>
                  <a:srgbClr val="FFFFFF"/>
                </a:solidFill>
                <a:latin typeface="IBM Plex Sans Regular"/>
              </a:rPr>
              <a:t>Authorization </a:t>
            </a:r>
            <a:r>
              <a:rPr lang="en-US" dirty="0"/>
              <a:t> </a:t>
            </a:r>
          </a:p>
        </p:txBody>
      </p:sp>
      <p:sp>
        <p:nvSpPr>
          <p:cNvPr id="2" name="TextBox 1">
            <a:extLst>
              <a:ext uri="{FF2B5EF4-FFF2-40B4-BE49-F238E27FC236}">
                <a16:creationId xmlns:a16="http://schemas.microsoft.com/office/drawing/2014/main" id="{6715CF2F-AD38-4C26-AFEA-753DDF25DA0C}"/>
              </a:ext>
            </a:extLst>
          </p:cNvPr>
          <p:cNvSpPr txBox="1"/>
          <p:nvPr/>
        </p:nvSpPr>
        <p:spPr>
          <a:xfrm>
            <a:off x="562422" y="1397443"/>
            <a:ext cx="11442922" cy="5262979"/>
          </a:xfrm>
          <a:prstGeom prst="rect">
            <a:avLst/>
          </a:prstGeom>
          <a:noFill/>
        </p:spPr>
        <p:txBody>
          <a:bodyPr wrap="square" rtlCol="0">
            <a:spAutoFit/>
          </a:bodyPr>
          <a:lstStyle/>
          <a:p>
            <a:r>
              <a:rPr lang="en-US" sz="2400" dirty="0"/>
              <a:t>Two levels of Authorization :</a:t>
            </a:r>
          </a:p>
          <a:p>
            <a:endParaRPr lang="en-US" sz="2400" dirty="0"/>
          </a:p>
          <a:p>
            <a:pPr marL="285750" indent="-285750">
              <a:buFontTx/>
              <a:buChar char="-"/>
            </a:pPr>
            <a:r>
              <a:rPr lang="en-US" sz="2400" dirty="0"/>
              <a:t>Global scope  </a:t>
            </a:r>
          </a:p>
          <a:p>
            <a:pPr marL="742950" lvl="1" indent="-285750">
              <a:buFontTx/>
              <a:buChar char="-"/>
            </a:pPr>
            <a:r>
              <a:rPr lang="en-US" sz="2400" dirty="0"/>
              <a:t>applies across the platform</a:t>
            </a:r>
          </a:p>
          <a:p>
            <a:pPr marL="285750" indent="-285750">
              <a:buFontTx/>
              <a:buChar char="-"/>
            </a:pPr>
            <a:endParaRPr lang="en-US" sz="2400" dirty="0"/>
          </a:p>
          <a:p>
            <a:pPr marL="285750" indent="-285750">
              <a:buFontTx/>
              <a:buChar char="-"/>
            </a:pPr>
            <a:r>
              <a:rPr lang="en-US" sz="2400" dirty="0"/>
              <a:t>Resource/Object scoped </a:t>
            </a:r>
          </a:p>
          <a:p>
            <a:pPr marL="742950" lvl="1" indent="-285750">
              <a:buFontTx/>
              <a:buChar char="-"/>
            </a:pPr>
            <a:r>
              <a:rPr lang="en-US" sz="2400" dirty="0"/>
              <a:t>For cases where multiple instances of an entity gets created &amp; access needs to be managed </a:t>
            </a:r>
            <a:r>
              <a:rPr lang="en-US" sz="2400" i="1" dirty="0"/>
              <a:t>per</a:t>
            </a:r>
            <a:r>
              <a:rPr lang="en-US" sz="2400" dirty="0"/>
              <a:t> instance:  such as databases,  projects, catalogs etc.  </a:t>
            </a:r>
          </a:p>
          <a:p>
            <a:pPr marL="800100" lvl="1" indent="-342900">
              <a:buFontTx/>
              <a:buChar char="-"/>
            </a:pPr>
            <a:r>
              <a:rPr lang="en-US" sz="2400" dirty="0"/>
              <a:t>Access &amp; role in one such Resource does not mean automatic access to </a:t>
            </a:r>
            <a:r>
              <a:rPr lang="en-US" sz="2400" i="1" dirty="0"/>
              <a:t>another</a:t>
            </a:r>
            <a:r>
              <a:rPr lang="en-US" sz="2400" dirty="0"/>
              <a:t> Resource.</a:t>
            </a:r>
          </a:p>
          <a:p>
            <a:pPr marL="800100" lvl="1" indent="-342900">
              <a:buFontTx/>
              <a:buChar char="-"/>
            </a:pPr>
            <a:r>
              <a:rPr lang="en-US" sz="2400" dirty="0"/>
              <a:t>For compliance reasons, even “Platform Admins” can be denied access to such a resource (especially to data) - though they can “manage” these entities. </a:t>
            </a:r>
          </a:p>
          <a:p>
            <a:pPr lvl="1"/>
            <a:endParaRPr lang="en-US" sz="2400" dirty="0"/>
          </a:p>
        </p:txBody>
      </p:sp>
    </p:spTree>
    <p:extLst>
      <p:ext uri="{BB962C8B-B14F-4D97-AF65-F5344CB8AC3E}">
        <p14:creationId xmlns:p14="http://schemas.microsoft.com/office/powerpoint/2010/main" val="1635515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57733-6CF5-87AF-8B9F-203806CCA5FF}"/>
              </a:ext>
            </a:extLst>
          </p:cNvPr>
          <p:cNvSpPr>
            <a:spLocks noGrp="1"/>
          </p:cNvSpPr>
          <p:nvPr>
            <p:ph type="title"/>
          </p:nvPr>
        </p:nvSpPr>
        <p:spPr/>
        <p:txBody>
          <a:bodyPr/>
          <a:lstStyle/>
          <a:p>
            <a:r>
              <a:rPr lang="en-US" b="1" dirty="0"/>
              <a:t>A 3.5.2, A 3.5.3, A.3.5.4, A.3.5.5, A3.5.6, A3.5.7- Security &amp; Access control</a:t>
            </a:r>
          </a:p>
        </p:txBody>
      </p:sp>
      <p:graphicFrame>
        <p:nvGraphicFramePr>
          <p:cNvPr id="4" name="Table 7">
            <a:extLst>
              <a:ext uri="{FF2B5EF4-FFF2-40B4-BE49-F238E27FC236}">
                <a16:creationId xmlns:a16="http://schemas.microsoft.com/office/drawing/2014/main" id="{75070B3B-DAF1-AD7D-88C3-1DFDD08B4F8C}"/>
              </a:ext>
            </a:extLst>
          </p:cNvPr>
          <p:cNvGraphicFramePr>
            <a:graphicFrameLocks noGrp="1"/>
          </p:cNvGraphicFramePr>
          <p:nvPr>
            <p:extLst>
              <p:ext uri="{D42A27DB-BD31-4B8C-83A1-F6EECF244321}">
                <p14:modId xmlns:p14="http://schemas.microsoft.com/office/powerpoint/2010/main" val="3071850707"/>
              </p:ext>
            </p:extLst>
          </p:nvPr>
        </p:nvGraphicFramePr>
        <p:xfrm>
          <a:off x="363254" y="1274905"/>
          <a:ext cx="7445932" cy="2316480"/>
        </p:xfrm>
        <a:graphic>
          <a:graphicData uri="http://schemas.openxmlformats.org/drawingml/2006/table">
            <a:tbl>
              <a:tblPr firstRow="1" bandRow="1">
                <a:tableStyleId>{5C22544A-7EE6-4342-B048-85BDC9FD1C3A}</a:tableStyleId>
              </a:tblPr>
              <a:tblGrid>
                <a:gridCol w="6485781">
                  <a:extLst>
                    <a:ext uri="{9D8B030D-6E8A-4147-A177-3AD203B41FA5}">
                      <a16:colId xmlns:a16="http://schemas.microsoft.com/office/drawing/2014/main" val="3320851099"/>
                    </a:ext>
                  </a:extLst>
                </a:gridCol>
                <a:gridCol w="960151">
                  <a:extLst>
                    <a:ext uri="{9D8B030D-6E8A-4147-A177-3AD203B41FA5}">
                      <a16:colId xmlns:a16="http://schemas.microsoft.com/office/drawing/2014/main" val="1755583047"/>
                    </a:ext>
                  </a:extLst>
                </a:gridCol>
              </a:tblGrid>
              <a:tr h="304800">
                <a:tc>
                  <a:txBody>
                    <a:bodyPr/>
                    <a:lstStyle/>
                    <a:p>
                      <a:pPr algn="ctr">
                        <a:buFontTx/>
                        <a:buNone/>
                      </a:pPr>
                      <a:r>
                        <a:rPr lang="en-US" sz="1000" dirty="0">
                          <a:solidFill>
                            <a:schemeClr val="tx1"/>
                          </a:solidFill>
                          <a:latin typeface="IBM Plex Sans" panose="020B0503050203000203" pitchFamily="34" charset="0"/>
                        </a:rPr>
                        <a:t>Functional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endParaRPr lang="en-US" sz="1000" dirty="0">
                        <a:solidFill>
                          <a:schemeClr val="tx1"/>
                        </a:solidFill>
                        <a:latin typeface="IBM Plex Sans" panose="020B0503050203000203"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719689"/>
                  </a:ext>
                </a:extLst>
              </a:tr>
              <a:tr h="304800">
                <a:tc>
                  <a:txBody>
                    <a:bodyPr/>
                    <a:lstStyle/>
                    <a:p>
                      <a:pPr algn="l" fontAlgn="t"/>
                      <a:r>
                        <a:rPr lang="en-SG" sz="1000" b="0" i="0" u="none" strike="noStrike" dirty="0">
                          <a:solidFill>
                            <a:srgbClr val="000000"/>
                          </a:solidFill>
                          <a:effectLst/>
                          <a:latin typeface="IBM Plex Sans" panose="020B0503050203000203" pitchFamily="34" charset="0"/>
                        </a:rPr>
                        <a:t>A3.5.2 (Does the system supports set up of Access Control for different configurable user groups)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endParaRPr lang="en-SG" sz="1000" b="0" i="0" u="none" strike="noStrike" dirty="0">
                        <a:solidFill>
                          <a:srgbClr val="000000"/>
                        </a:solidFill>
                        <a:effectLst/>
                        <a:latin typeface="IBM Plex Sans" panose="020B050305020300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335703"/>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A3.5.3 (Does the system support "access control (security access)" functions to create/setup, grant (assignment), maintain and manage the access to various components of the application)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989937"/>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A3.5.5 (Does the system support the access control for the models / codes developed outside the solution (i.e. SAS models, ML Models).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608500"/>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A3.5.6 (Does the system support the access control for the models / codes developed outside the solution (i.e. SAS models, ML Models).)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423642"/>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A3.5.7 (levels of governance controls are supported when the system is used by multiple user groups from different areas of the bank and they would need different level of access right)</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3351364"/>
                  </a:ext>
                </a:extLst>
              </a:tr>
            </a:tbl>
          </a:graphicData>
        </a:graphic>
      </p:graphicFrame>
      <p:pic>
        <p:nvPicPr>
          <p:cNvPr id="2" name="Picture 1">
            <a:extLst>
              <a:ext uri="{FF2B5EF4-FFF2-40B4-BE49-F238E27FC236}">
                <a16:creationId xmlns:a16="http://schemas.microsoft.com/office/drawing/2014/main" id="{3086437A-EDB3-D5A2-7AB3-1EBBEFAD007A}"/>
              </a:ext>
            </a:extLst>
          </p:cNvPr>
          <p:cNvPicPr>
            <a:picLocks noChangeAspect="1"/>
          </p:cNvPicPr>
          <p:nvPr/>
        </p:nvPicPr>
        <p:blipFill>
          <a:blip r:embed="rId2"/>
          <a:stretch>
            <a:fillRect/>
          </a:stretch>
        </p:blipFill>
        <p:spPr>
          <a:xfrm>
            <a:off x="7165790" y="3216719"/>
            <a:ext cx="241300" cy="254000"/>
          </a:xfrm>
          <a:prstGeom prst="rect">
            <a:avLst/>
          </a:prstGeom>
        </p:spPr>
      </p:pic>
      <p:pic>
        <p:nvPicPr>
          <p:cNvPr id="5" name="Picture 4">
            <a:extLst>
              <a:ext uri="{FF2B5EF4-FFF2-40B4-BE49-F238E27FC236}">
                <a16:creationId xmlns:a16="http://schemas.microsoft.com/office/drawing/2014/main" id="{7E7132A2-20E7-2E1B-D32C-9EB9C6077719}"/>
              </a:ext>
            </a:extLst>
          </p:cNvPr>
          <p:cNvPicPr>
            <a:picLocks noChangeAspect="1"/>
          </p:cNvPicPr>
          <p:nvPr/>
        </p:nvPicPr>
        <p:blipFill>
          <a:blip r:embed="rId2"/>
          <a:stretch>
            <a:fillRect/>
          </a:stretch>
        </p:blipFill>
        <p:spPr>
          <a:xfrm>
            <a:off x="7165790" y="1970682"/>
            <a:ext cx="241300" cy="254000"/>
          </a:xfrm>
          <a:prstGeom prst="rect">
            <a:avLst/>
          </a:prstGeom>
        </p:spPr>
      </p:pic>
      <p:pic>
        <p:nvPicPr>
          <p:cNvPr id="6" name="Picture 5">
            <a:extLst>
              <a:ext uri="{FF2B5EF4-FFF2-40B4-BE49-F238E27FC236}">
                <a16:creationId xmlns:a16="http://schemas.microsoft.com/office/drawing/2014/main" id="{13200070-5BA7-020F-4C73-9CE16675B06D}"/>
              </a:ext>
            </a:extLst>
          </p:cNvPr>
          <p:cNvPicPr>
            <a:picLocks noChangeAspect="1"/>
          </p:cNvPicPr>
          <p:nvPr/>
        </p:nvPicPr>
        <p:blipFill>
          <a:blip r:embed="rId2"/>
          <a:stretch>
            <a:fillRect/>
          </a:stretch>
        </p:blipFill>
        <p:spPr>
          <a:xfrm>
            <a:off x="7163052" y="2358149"/>
            <a:ext cx="241300" cy="254000"/>
          </a:xfrm>
          <a:prstGeom prst="rect">
            <a:avLst/>
          </a:prstGeom>
        </p:spPr>
      </p:pic>
      <p:pic>
        <p:nvPicPr>
          <p:cNvPr id="7" name="Picture 6">
            <a:extLst>
              <a:ext uri="{FF2B5EF4-FFF2-40B4-BE49-F238E27FC236}">
                <a16:creationId xmlns:a16="http://schemas.microsoft.com/office/drawing/2014/main" id="{BBA71198-8877-D4CE-5016-D9CE352768DD}"/>
              </a:ext>
            </a:extLst>
          </p:cNvPr>
          <p:cNvPicPr>
            <a:picLocks noChangeAspect="1"/>
          </p:cNvPicPr>
          <p:nvPr/>
        </p:nvPicPr>
        <p:blipFill>
          <a:blip r:embed="rId2"/>
          <a:stretch>
            <a:fillRect/>
          </a:stretch>
        </p:blipFill>
        <p:spPr>
          <a:xfrm>
            <a:off x="7163052" y="2810319"/>
            <a:ext cx="241300" cy="254000"/>
          </a:xfrm>
          <a:prstGeom prst="rect">
            <a:avLst/>
          </a:prstGeom>
        </p:spPr>
      </p:pic>
      <p:pic>
        <p:nvPicPr>
          <p:cNvPr id="9" name="Picture 8">
            <a:extLst>
              <a:ext uri="{FF2B5EF4-FFF2-40B4-BE49-F238E27FC236}">
                <a16:creationId xmlns:a16="http://schemas.microsoft.com/office/drawing/2014/main" id="{D17562E9-3FA0-E600-31F6-D7CE34FC25BC}"/>
              </a:ext>
            </a:extLst>
          </p:cNvPr>
          <p:cNvPicPr>
            <a:picLocks noChangeAspect="1"/>
          </p:cNvPicPr>
          <p:nvPr/>
        </p:nvPicPr>
        <p:blipFill>
          <a:blip r:embed="rId2"/>
          <a:stretch>
            <a:fillRect/>
          </a:stretch>
        </p:blipFill>
        <p:spPr>
          <a:xfrm>
            <a:off x="7157016" y="1583215"/>
            <a:ext cx="241300" cy="254000"/>
          </a:xfrm>
          <a:prstGeom prst="rect">
            <a:avLst/>
          </a:prstGeom>
        </p:spPr>
      </p:pic>
    </p:spTree>
    <p:extLst>
      <p:ext uri="{BB962C8B-B14F-4D97-AF65-F5344CB8AC3E}">
        <p14:creationId xmlns:p14="http://schemas.microsoft.com/office/powerpoint/2010/main" val="4184140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515E9-853A-B1CC-7D11-A5F9BF3E77C6}"/>
              </a:ext>
            </a:extLst>
          </p:cNvPr>
          <p:cNvSpPr>
            <a:spLocks noGrp="1"/>
          </p:cNvSpPr>
          <p:nvPr>
            <p:ph idx="1"/>
          </p:nvPr>
        </p:nvSpPr>
        <p:spPr>
          <a:xfrm>
            <a:off x="363257" y="1562100"/>
            <a:ext cx="3919804" cy="4574540"/>
          </a:xfrm>
        </p:spPr>
        <p:txBody>
          <a:bodyPr/>
          <a:lstStyle/>
          <a:p>
            <a:pPr algn="l" fontAlgn="base"/>
            <a:r>
              <a:rPr lang="en-AU" b="0" i="0" dirty="0">
                <a:solidFill>
                  <a:srgbClr val="161616"/>
                </a:solidFill>
                <a:effectLst/>
                <a:latin typeface="IBM Plex Sans" panose="020B0503050203000203" pitchFamily="34" charset="0"/>
              </a:rPr>
              <a:t>You can configure </a:t>
            </a:r>
            <a:r>
              <a:rPr lang="en-AU" b="0" i="0" dirty="0">
                <a:solidFill>
                  <a:srgbClr val="161616"/>
                </a:solidFill>
                <a:effectLst/>
                <a:latin typeface="inherit"/>
              </a:rPr>
              <a:t>IBM® Cloud Pak for Data</a:t>
            </a:r>
            <a:r>
              <a:rPr lang="en-AU" b="0" i="0" dirty="0">
                <a:solidFill>
                  <a:srgbClr val="161616"/>
                </a:solidFill>
                <a:effectLst/>
                <a:latin typeface="IBM Plex Sans" panose="020B0503050203000203" pitchFamily="34" charset="0"/>
              </a:rPr>
              <a:t> to forward audit records to a security information and event management (SIEM) solution, such as </a:t>
            </a:r>
            <a:r>
              <a:rPr lang="en-AU" b="0" i="0" dirty="0">
                <a:solidFill>
                  <a:srgbClr val="161616"/>
                </a:solidFill>
                <a:effectLst/>
                <a:latin typeface="inherit"/>
              </a:rPr>
              <a:t>Splunk</a:t>
            </a:r>
            <a:r>
              <a:rPr lang="en-AU" b="0" i="0" dirty="0">
                <a:solidFill>
                  <a:srgbClr val="161616"/>
                </a:solidFill>
                <a:effectLst/>
                <a:latin typeface="IBM Plex Sans" panose="020B0503050203000203" pitchFamily="34" charset="0"/>
              </a:rPr>
              <a:t>, </a:t>
            </a:r>
            <a:r>
              <a:rPr lang="en-AU" b="0" i="0" dirty="0" err="1">
                <a:solidFill>
                  <a:srgbClr val="161616"/>
                </a:solidFill>
                <a:effectLst/>
                <a:latin typeface="inherit"/>
              </a:rPr>
              <a:t>LogDNA</a:t>
            </a:r>
            <a:r>
              <a:rPr lang="en-AU" b="0" i="0" dirty="0">
                <a:solidFill>
                  <a:srgbClr val="161616"/>
                </a:solidFill>
                <a:effectLst/>
                <a:latin typeface="IBM Plex Sans" panose="020B0503050203000203" pitchFamily="34" charset="0"/>
              </a:rPr>
              <a:t>, or </a:t>
            </a:r>
            <a:r>
              <a:rPr lang="en-AU" b="0" i="0" dirty="0" err="1">
                <a:solidFill>
                  <a:srgbClr val="161616"/>
                </a:solidFill>
                <a:effectLst/>
                <a:latin typeface="IBM Plex Sans" panose="020B0503050203000203" pitchFamily="34" charset="0"/>
              </a:rPr>
              <a:t>QRadar</a:t>
            </a:r>
            <a:r>
              <a:rPr lang="en-AU" b="0" i="0" dirty="0">
                <a:solidFill>
                  <a:srgbClr val="161616"/>
                </a:solidFill>
                <a:effectLst/>
                <a:latin typeface="IBM Plex Sans" panose="020B0503050203000203" pitchFamily="34" charset="0"/>
              </a:rPr>
              <a:t>®.</a:t>
            </a:r>
            <a:endParaRPr lang="en-AU" dirty="0"/>
          </a:p>
          <a:p>
            <a:pPr algn="l" fontAlgn="base"/>
            <a:endParaRPr lang="en-AU" b="0" i="0" dirty="0">
              <a:solidFill>
                <a:srgbClr val="161616"/>
              </a:solidFill>
              <a:effectLst/>
              <a:latin typeface="IBM Plex Sans" panose="020B0503050203000203" pitchFamily="34" charset="0"/>
            </a:endParaRPr>
          </a:p>
          <a:p>
            <a:pPr algn="l" fontAlgn="base"/>
            <a:r>
              <a:rPr lang="en-AU" b="0" i="0" dirty="0">
                <a:solidFill>
                  <a:srgbClr val="161616"/>
                </a:solidFill>
                <a:effectLst/>
                <a:latin typeface="IBM Plex Sans" panose="020B0503050203000203" pitchFamily="34" charset="0"/>
              </a:rPr>
              <a:t>The Audit Logging Service uses </a:t>
            </a:r>
            <a:r>
              <a:rPr lang="en-AU" b="0" i="0" u="none" strike="noStrike" dirty="0">
                <a:solidFill>
                  <a:srgbClr val="0F62FE"/>
                </a:solidFill>
                <a:effectLst/>
                <a:latin typeface="inherit"/>
                <a:hlinkClick r:id="rId2" tooltip="(Opens in a new tab or window)"/>
              </a:rPr>
              <a:t>Fluentd output plugins</a:t>
            </a:r>
            <a:r>
              <a:rPr lang="en-AU" b="0" i="0" dirty="0">
                <a:solidFill>
                  <a:srgbClr val="161616"/>
                </a:solidFill>
                <a:effectLst/>
                <a:latin typeface="IBM Plex Sans" panose="020B0503050203000203" pitchFamily="34" charset="0"/>
              </a:rPr>
              <a:t> to forward and export audit records. </a:t>
            </a:r>
          </a:p>
          <a:p>
            <a:pPr algn="l" fontAlgn="base"/>
            <a:endParaRPr lang="en-AU" dirty="0">
              <a:solidFill>
                <a:srgbClr val="161616"/>
              </a:solidFill>
            </a:endParaRPr>
          </a:p>
          <a:p>
            <a:pPr algn="l" fontAlgn="base"/>
            <a:r>
              <a:rPr lang="en-AU" b="0" i="0" dirty="0">
                <a:solidFill>
                  <a:srgbClr val="161616"/>
                </a:solidFill>
                <a:effectLst/>
                <a:latin typeface="IBM Plex Sans" panose="020B0503050203000203" pitchFamily="34" charset="0"/>
              </a:rPr>
              <a:t>When you enable the Audit Logging Service, you specify the external SIEM system that you want to forward the audit records to. The Audit Logging Service explicitly supports the following SIEM solutions:</a:t>
            </a:r>
          </a:p>
          <a:p>
            <a:pPr marL="457200" indent="-457200" algn="l" fontAlgn="base">
              <a:buFont typeface="Arial" panose="020B0604020202020204" pitchFamily="34" charset="0"/>
              <a:buChar char="•"/>
            </a:pPr>
            <a:r>
              <a:rPr lang="en-AU" b="0" i="0" dirty="0">
                <a:solidFill>
                  <a:srgbClr val="161616"/>
                </a:solidFill>
                <a:effectLst/>
                <a:latin typeface="inherit"/>
              </a:rPr>
              <a:t>Splunk</a:t>
            </a:r>
            <a:endParaRPr lang="en-AU" dirty="0">
              <a:solidFill>
                <a:srgbClr val="161616"/>
              </a:solidFill>
            </a:endParaRPr>
          </a:p>
          <a:p>
            <a:pPr marL="457200" indent="-457200" algn="l" fontAlgn="base">
              <a:buFont typeface="Arial" panose="020B0604020202020204" pitchFamily="34" charset="0"/>
              <a:buChar char="•"/>
            </a:pPr>
            <a:r>
              <a:rPr lang="en-AU" b="0" i="0" dirty="0" err="1">
                <a:solidFill>
                  <a:srgbClr val="161616"/>
                </a:solidFill>
                <a:effectLst/>
                <a:latin typeface="inherit"/>
              </a:rPr>
              <a:t>LogDNA</a:t>
            </a:r>
            <a:endParaRPr lang="en-AU" b="0" i="0" dirty="0">
              <a:solidFill>
                <a:srgbClr val="161616"/>
              </a:solidFill>
              <a:effectLst/>
              <a:latin typeface="inherit"/>
            </a:endParaRPr>
          </a:p>
          <a:p>
            <a:pPr marL="457200" indent="-457200" algn="l" fontAlgn="base">
              <a:buFont typeface="Arial" panose="020B0604020202020204" pitchFamily="34" charset="0"/>
              <a:buChar char="•"/>
            </a:pPr>
            <a:r>
              <a:rPr lang="en-AU" b="0" i="0" dirty="0" err="1">
                <a:solidFill>
                  <a:srgbClr val="161616"/>
                </a:solidFill>
                <a:effectLst/>
                <a:latin typeface="IBM Plex Sans" panose="020B0503050203000203" pitchFamily="34" charset="0"/>
              </a:rPr>
              <a:t>QRadar</a:t>
            </a:r>
            <a:r>
              <a:rPr lang="en-AU" b="0" i="0" dirty="0">
                <a:solidFill>
                  <a:srgbClr val="161616"/>
                </a:solidFill>
                <a:effectLst/>
                <a:latin typeface="IBM Plex Sans" panose="020B0503050203000203" pitchFamily="34" charset="0"/>
              </a:rPr>
              <a:t>®</a:t>
            </a:r>
            <a:br>
              <a:rPr lang="en-AU" dirty="0"/>
            </a:br>
            <a:br>
              <a:rPr lang="en-AU" dirty="0"/>
            </a:br>
            <a:endParaRPr lang="en-US" dirty="0"/>
          </a:p>
        </p:txBody>
      </p:sp>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B1.6.8: Audit Trail – Export Logs</a:t>
            </a:r>
          </a:p>
        </p:txBody>
      </p:sp>
      <p:pic>
        <p:nvPicPr>
          <p:cNvPr id="6" name="Picture 5" descr="Diagram&#10;&#10;Description automatically generated">
            <a:extLst>
              <a:ext uri="{FF2B5EF4-FFF2-40B4-BE49-F238E27FC236}">
                <a16:creationId xmlns:a16="http://schemas.microsoft.com/office/drawing/2014/main" id="{E0C3D76C-3911-724E-0AF1-874FDA2EF2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6284" y="2514157"/>
            <a:ext cx="7275754" cy="3716703"/>
          </a:xfrm>
          <a:prstGeom prst="rect">
            <a:avLst/>
          </a:prstGeom>
        </p:spPr>
      </p:pic>
      <p:sp>
        <p:nvSpPr>
          <p:cNvPr id="11" name="TextBox 10">
            <a:extLst>
              <a:ext uri="{FF2B5EF4-FFF2-40B4-BE49-F238E27FC236}">
                <a16:creationId xmlns:a16="http://schemas.microsoft.com/office/drawing/2014/main" id="{2D55DD39-929B-EC52-980B-2BEE92D4BAF8}"/>
              </a:ext>
            </a:extLst>
          </p:cNvPr>
          <p:cNvSpPr txBox="1"/>
          <p:nvPr/>
        </p:nvSpPr>
        <p:spPr>
          <a:xfrm>
            <a:off x="4877841" y="1562100"/>
            <a:ext cx="34163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Sample integration with Splunk:</a:t>
            </a:r>
          </a:p>
        </p:txBody>
      </p:sp>
    </p:spTree>
    <p:extLst>
      <p:ext uri="{BB962C8B-B14F-4D97-AF65-F5344CB8AC3E}">
        <p14:creationId xmlns:p14="http://schemas.microsoft.com/office/powerpoint/2010/main" val="2419914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Elasticity and Scalability</a:t>
            </a:r>
          </a:p>
        </p:txBody>
      </p:sp>
      <p:sp>
        <p:nvSpPr>
          <p:cNvPr id="4" name="TextBox 3">
            <a:extLst>
              <a:ext uri="{FF2B5EF4-FFF2-40B4-BE49-F238E27FC236}">
                <a16:creationId xmlns:a16="http://schemas.microsoft.com/office/drawing/2014/main" id="{31154C28-C1A9-5EBA-BE3E-22C87C7A8355}"/>
              </a:ext>
            </a:extLst>
          </p:cNvPr>
          <p:cNvSpPr txBox="1"/>
          <p:nvPr/>
        </p:nvSpPr>
        <p:spPr>
          <a:xfrm>
            <a:off x="365563" y="1251189"/>
            <a:ext cx="11247219" cy="5309146"/>
          </a:xfrm>
          <a:prstGeom prst="rect">
            <a:avLst/>
          </a:prstGeom>
          <a:noFill/>
        </p:spPr>
        <p:txBody>
          <a:bodyPr wrap="square">
            <a:spAutoFit/>
          </a:bodyPr>
          <a:lstStyle/>
          <a:p>
            <a:pPr marL="342900" marR="0" lvl="0" indent="-342900" algn="l" defTabSz="914400" rtl="0" eaLnBrk="1" fontAlgn="auto" latinLnBrk="0" hangingPunct="1">
              <a:spcBef>
                <a:spcPts val="300"/>
              </a:spcBef>
              <a:spcAft>
                <a:spcPts val="300"/>
              </a:spcAft>
              <a:buClrTx/>
              <a:buSzTx/>
              <a:buFont typeface="Arial" panose="020B0604020202020204" pitchFamily="34" charset="0"/>
              <a:buChar char="•"/>
              <a:tabLst/>
              <a:defRPr/>
            </a:pPr>
            <a:r>
              <a:rPr kumimoji="0" lang="en-US" sz="1600" i="0" u="none" strike="noStrike" kern="1200" cap="none" spc="0" normalizeH="0" baseline="0" noProof="0" dirty="0">
                <a:ln>
                  <a:noFill/>
                </a:ln>
                <a:effectLst/>
                <a:uLnTx/>
                <a:uFillTx/>
                <a:latin typeface="IBM Plex Sans Regular"/>
                <a:ea typeface="+mn-ea"/>
                <a:cs typeface="+mn-cs"/>
              </a:rPr>
              <a:t>Pre-defined Sizes</a:t>
            </a:r>
          </a:p>
          <a:p>
            <a:pPr marL="742950" lvl="1" indent="-285750">
              <a:spcBef>
                <a:spcPts val="300"/>
              </a:spcBef>
              <a:spcAft>
                <a:spcPts val="300"/>
              </a:spcAft>
              <a:buFontTx/>
              <a:buChar char="-"/>
              <a:defRPr/>
            </a:pPr>
            <a:r>
              <a:rPr kumimoji="0" lang="en-US" sz="1600" i="0" u="none" strike="noStrike" kern="1200" cap="none" spc="0" normalizeH="0" baseline="0" noProof="0" dirty="0">
                <a:ln>
                  <a:noFill/>
                </a:ln>
                <a:effectLst/>
                <a:uLnTx/>
                <a:uFillTx/>
                <a:latin typeface="IBM Plex Sans Regular"/>
                <a:ea typeface="+mn-ea"/>
                <a:cs typeface="+mn-cs"/>
              </a:rPr>
              <a:t>T-Shirt sizes: “Small”, “Medium”, “Large”</a:t>
            </a:r>
          </a:p>
          <a:p>
            <a:pPr marL="1200150" lvl="2" indent="-285750">
              <a:spcBef>
                <a:spcPts val="300"/>
              </a:spcBef>
              <a:spcAft>
                <a:spcPts val="300"/>
              </a:spcAft>
              <a:buFontTx/>
              <a:buChar char="-"/>
              <a:defRPr/>
            </a:pPr>
            <a:r>
              <a:rPr kumimoji="0" lang="en-US" sz="1600" i="0" u="none" strike="noStrike" kern="1200" cap="none" spc="0" normalizeH="0" baseline="0" noProof="0" dirty="0">
                <a:ln>
                  <a:noFill/>
                </a:ln>
                <a:effectLst/>
                <a:uLnTx/>
                <a:uFillTx/>
                <a:latin typeface="IBM Plex Sans Regular"/>
                <a:ea typeface="+mn-ea"/>
                <a:cs typeface="+mn-cs"/>
              </a:rPr>
              <a:t>Small typically implies 1 replica for deployments &amp; </a:t>
            </a:r>
            <a:r>
              <a:rPr kumimoji="0" lang="en-US" sz="1600" i="0" u="none" strike="noStrike" kern="1200" cap="none" spc="0" normalizeH="0" baseline="0" noProof="0" dirty="0" err="1">
                <a:ln>
                  <a:noFill/>
                </a:ln>
                <a:effectLst/>
                <a:uLnTx/>
                <a:uFillTx/>
                <a:latin typeface="IBM Plex Sans Regular"/>
                <a:ea typeface="+mn-ea"/>
                <a:cs typeface="+mn-cs"/>
              </a:rPr>
              <a:t>statefulsets</a:t>
            </a:r>
            <a:r>
              <a:rPr kumimoji="0" lang="en-US" sz="1600" i="0" u="none" strike="noStrike" kern="1200" cap="none" spc="0" normalizeH="0" baseline="0" noProof="0" dirty="0">
                <a:ln>
                  <a:noFill/>
                </a:ln>
                <a:effectLst/>
                <a:uLnTx/>
                <a:uFillTx/>
                <a:latin typeface="IBM Plex Sans Regular"/>
                <a:ea typeface="+mn-ea"/>
                <a:cs typeface="+mn-cs"/>
              </a:rPr>
              <a:t> (no HA),  Medium -  multiple replicas &amp; higher resource requests &amp; limits,  Large - for larger workload</a:t>
            </a:r>
          </a:p>
          <a:p>
            <a:pPr marL="1657350" lvl="3" indent="-285750">
              <a:spcBef>
                <a:spcPts val="300"/>
              </a:spcBef>
              <a:spcAft>
                <a:spcPts val="300"/>
              </a:spcAft>
              <a:buFontTx/>
              <a:buChar char="-"/>
              <a:defRPr/>
            </a:pPr>
            <a:r>
              <a:rPr lang="en-US" sz="1600" dirty="0">
                <a:latin typeface="IBM Plex Sans Regular"/>
              </a:rPr>
              <a:t>(tenant) Admins can decide to change scale as needed (subject to any </a:t>
            </a:r>
            <a:r>
              <a:rPr lang="en-US" sz="1600" dirty="0" err="1">
                <a:latin typeface="IBM Plex Sans Regular"/>
              </a:rPr>
              <a:t>ResourceQuota</a:t>
            </a:r>
            <a:r>
              <a:rPr lang="en-US" sz="1600" dirty="0">
                <a:latin typeface="IBM Plex Sans Regular"/>
              </a:rPr>
              <a:t> cap set by the Cluster Admin for that tenant namespace)</a:t>
            </a:r>
            <a:endParaRPr kumimoji="0" lang="en-US" sz="1600" i="0" u="none" strike="noStrike" kern="1200" cap="none" spc="0" normalizeH="0" baseline="0" noProof="0" dirty="0">
              <a:ln>
                <a:noFill/>
              </a:ln>
              <a:effectLst/>
              <a:uLnTx/>
              <a:uFillTx/>
              <a:latin typeface="IBM Plex Sans Regular"/>
              <a:ea typeface="+mn-ea"/>
              <a:cs typeface="+mn-cs"/>
            </a:endParaRPr>
          </a:p>
          <a:p>
            <a:pPr marL="742950" lvl="1" indent="-285750">
              <a:spcBef>
                <a:spcPts val="300"/>
              </a:spcBef>
              <a:spcAft>
                <a:spcPts val="300"/>
              </a:spcAft>
              <a:buFontTx/>
              <a:buChar char="-"/>
              <a:defRPr/>
            </a:pPr>
            <a:r>
              <a:rPr kumimoji="0" lang="en-US" sz="1600" i="0" u="none" strike="noStrike" kern="1200" cap="none" spc="0" normalizeH="0" baseline="0" noProof="0" dirty="0">
                <a:ln>
                  <a:noFill/>
                </a:ln>
                <a:effectLst/>
                <a:uLnTx/>
                <a:uFillTx/>
                <a:latin typeface="IBM Plex Sans Regular"/>
                <a:ea typeface="+mn-ea"/>
                <a:cs typeface="+mn-cs"/>
              </a:rPr>
              <a:t>Users launching Data Science environments, Jobs,  Auto AI experiments or when provisioning databases etc. can pick a size/scale appropriate for their use case or HA needs</a:t>
            </a:r>
          </a:p>
          <a:p>
            <a:pPr marL="342900" marR="0" lvl="0" indent="-342900" algn="l" defTabSz="914400" rtl="0" eaLnBrk="1" fontAlgn="auto" latinLnBrk="0" hangingPunct="1">
              <a:spcBef>
                <a:spcPts val="300"/>
              </a:spcBef>
              <a:spcAft>
                <a:spcPts val="300"/>
              </a:spcAft>
              <a:buClrTx/>
              <a:buSzTx/>
              <a:buFont typeface="Arial" panose="020B0604020202020204" pitchFamily="34" charset="0"/>
              <a:buChar char="•"/>
              <a:tabLst/>
              <a:defRPr/>
            </a:pPr>
            <a:r>
              <a:rPr kumimoji="0" lang="en-US" sz="1600" i="0" u="none" strike="noStrike" kern="1200" cap="none" spc="0" normalizeH="0" baseline="0" noProof="0" dirty="0">
                <a:ln>
                  <a:noFill/>
                </a:ln>
                <a:effectLst/>
                <a:uLnTx/>
                <a:uFillTx/>
                <a:latin typeface="IBM Plex Sans Regular"/>
                <a:ea typeface="+mn-ea"/>
                <a:cs typeface="+mn-cs"/>
              </a:rPr>
              <a:t>Auto Scaling</a:t>
            </a:r>
          </a:p>
          <a:p>
            <a:pPr marL="742950" lvl="1" indent="-285750">
              <a:spcBef>
                <a:spcPts val="300"/>
              </a:spcBef>
              <a:spcAft>
                <a:spcPts val="300"/>
              </a:spcAft>
              <a:buFontTx/>
              <a:buChar char="-"/>
              <a:defRPr/>
            </a:pPr>
            <a:r>
              <a:rPr lang="en-US" sz="1600" dirty="0">
                <a:latin typeface="IBM Plex Sans Regular"/>
              </a:rPr>
              <a:t>OpenShift’s Cluster auto-scaler scales up/down your cluster based on policies and modifies the cluster automatically.  It can add Machines/Nodes to the Cluster automatically or scale in as well based on load on the cluster</a:t>
            </a:r>
          </a:p>
          <a:p>
            <a:pPr marL="742950" lvl="1" indent="-285750">
              <a:spcBef>
                <a:spcPts val="300"/>
              </a:spcBef>
              <a:spcAft>
                <a:spcPts val="300"/>
              </a:spcAft>
              <a:buFontTx/>
              <a:buChar char="-"/>
              <a:defRPr/>
            </a:pPr>
            <a:r>
              <a:rPr lang="en-US" sz="1600" dirty="0">
                <a:latin typeface="IBM Plex Sans Regular"/>
              </a:rPr>
              <a:t>Scale out with Horizontal Pod </a:t>
            </a:r>
            <a:r>
              <a:rPr lang="en-US" sz="1600" dirty="0" err="1">
                <a:latin typeface="IBM Plex Sans Regular"/>
              </a:rPr>
              <a:t>AutoScaler</a:t>
            </a:r>
            <a:r>
              <a:rPr lang="en-US" sz="1600" dirty="0">
                <a:latin typeface="IBM Plex Sans Regular"/>
              </a:rPr>
              <a:t> (HPA):  The HPA changes a deployment or stateful set resource allocation by increasing or decreasing the number of Pod replicas in response to observed CPU or memory consumption. Multiple Services in Cloud Pak for Data v4.6 leverage HPA to granularly scale out micro-services. </a:t>
            </a:r>
          </a:p>
          <a:p>
            <a:pPr marL="742950" lvl="1" indent="-285750">
              <a:spcBef>
                <a:spcPts val="300"/>
              </a:spcBef>
              <a:spcAft>
                <a:spcPts val="300"/>
              </a:spcAft>
              <a:buFontTx/>
              <a:buChar char="-"/>
              <a:defRPr/>
            </a:pPr>
            <a:r>
              <a:rPr lang="en-US" sz="1600" dirty="0">
                <a:latin typeface="IBM Plex Sans Regular"/>
              </a:rPr>
              <a:t>Scale up with Vertical pod Auto Scaler (VPA): The VPA automatically computes historic and current CPU and memory usage for the containers in individual pods and uses this data to determine optimized resource limits and requests.  Since pods can restart or be recreated when automatically resized,  HA configuration is important.  </a:t>
            </a:r>
            <a:r>
              <a:rPr lang="en-US" sz="1200" dirty="0">
                <a:latin typeface="IBM Plex Sans Regular"/>
              </a:rPr>
              <a:t> </a:t>
            </a:r>
            <a:endParaRPr lang="en-US" sz="1600" dirty="0">
              <a:latin typeface="IBM Plex Sans Regular"/>
            </a:endParaRPr>
          </a:p>
        </p:txBody>
      </p:sp>
    </p:spTree>
    <p:extLst>
      <p:ext uri="{BB962C8B-B14F-4D97-AF65-F5344CB8AC3E}">
        <p14:creationId xmlns:p14="http://schemas.microsoft.com/office/powerpoint/2010/main" val="3721376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a:xfrm>
            <a:off x="146304" y="627140"/>
            <a:ext cx="11659873" cy="429116"/>
          </a:xfrm>
        </p:spPr>
        <p:txBody>
          <a:bodyPr/>
          <a:lstStyle/>
          <a:p>
            <a:r>
              <a:rPr lang="en-US" b="1" dirty="0"/>
              <a:t>B1.10 (a) Model Environments / Runtimes / Scalability - Elasticity and Scalability</a:t>
            </a:r>
          </a:p>
        </p:txBody>
      </p:sp>
      <p:sp>
        <p:nvSpPr>
          <p:cNvPr id="2" name="Title 1">
            <a:extLst>
              <a:ext uri="{FF2B5EF4-FFF2-40B4-BE49-F238E27FC236}">
                <a16:creationId xmlns:a16="http://schemas.microsoft.com/office/drawing/2014/main" id="{6DFEB069-2244-98CB-D117-C41A53D9AB40}"/>
              </a:ext>
            </a:extLst>
          </p:cNvPr>
          <p:cNvSpPr txBox="1">
            <a:spLocks/>
          </p:cNvSpPr>
          <p:nvPr/>
        </p:nvSpPr>
        <p:spPr>
          <a:xfrm>
            <a:off x="232287" y="1355580"/>
            <a:ext cx="8634985" cy="611204"/>
          </a:xfrm>
          <a:prstGeom prst="rect">
            <a:avLst/>
          </a:prstGeom>
        </p:spPr>
        <p:txBody>
          <a:bodyPr lIns="0" anchor="t"/>
          <a:lstStyle>
            <a:lvl1pPr algn="l" defTabSz="914400" rtl="0" eaLnBrk="1" latinLnBrk="0" hangingPunct="1">
              <a:lnSpc>
                <a:spcPct val="90000"/>
              </a:lnSpc>
              <a:spcBef>
                <a:spcPct val="0"/>
              </a:spcBef>
              <a:buNone/>
              <a:defRPr sz="2400" b="0" i="0" kern="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sz="2000" b="1" dirty="0">
                <a:solidFill>
                  <a:schemeClr val="tx1"/>
                </a:solidFill>
              </a:rPr>
              <a:t>Individual Service and Service Instance Shutdown and Restart </a:t>
            </a:r>
          </a:p>
        </p:txBody>
      </p:sp>
      <p:sp>
        <p:nvSpPr>
          <p:cNvPr id="5" name="Text Placeholder 2">
            <a:extLst>
              <a:ext uri="{FF2B5EF4-FFF2-40B4-BE49-F238E27FC236}">
                <a16:creationId xmlns:a16="http://schemas.microsoft.com/office/drawing/2014/main" id="{29AA4BC2-E110-7E67-208E-D9F880EB1B11}"/>
              </a:ext>
            </a:extLst>
          </p:cNvPr>
          <p:cNvSpPr txBox="1">
            <a:spLocks/>
          </p:cNvSpPr>
          <p:nvPr/>
        </p:nvSpPr>
        <p:spPr>
          <a:xfrm>
            <a:off x="146304" y="2266108"/>
            <a:ext cx="6138646" cy="43362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80990" indent="-380990">
              <a:buFont typeface="Arial" panose="020B0604020202020204" pitchFamily="34" charset="0"/>
              <a:buChar char="•"/>
            </a:pPr>
            <a:r>
              <a:rPr lang="en-CA" sz="1800" dirty="0"/>
              <a:t>The ability to manually shutdown Cloud Pak for Data Services and Service Instances when not needed, and then restart them manually when they are needed. </a:t>
            </a:r>
          </a:p>
          <a:p>
            <a:pPr marL="380990" indent="-380990">
              <a:buFont typeface="Arial" panose="020B0604020202020204" pitchFamily="34" charset="0"/>
              <a:buChar char="•"/>
            </a:pPr>
            <a:r>
              <a:rPr lang="en-CA" sz="1800" dirty="0"/>
              <a:t>This feature will reduce the overall IPI costs by 'turning off' the services when not needed, which will reduce the usage of CPU and memory resources and </a:t>
            </a:r>
            <a:r>
              <a:rPr lang="en-CA" sz="1800" dirty="0" err="1"/>
              <a:t>inturn</a:t>
            </a:r>
            <a:r>
              <a:rPr lang="en-CA" sz="1800" dirty="0"/>
              <a:t> lower the overall TCO</a:t>
            </a:r>
          </a:p>
          <a:p>
            <a:pPr marL="380990" indent="-380990">
              <a:buFont typeface="Arial" panose="020B0604020202020204" pitchFamily="34" charset="0"/>
              <a:buChar char="•"/>
            </a:pPr>
            <a:r>
              <a:rPr lang="en-CA" sz="1800" dirty="0"/>
              <a:t>No need to uninstall Cloud Pak for Data Services or manually shutdown service pods or microservices</a:t>
            </a:r>
          </a:p>
          <a:p>
            <a:pPr marL="380990" indent="-380990">
              <a:buFont typeface="Arial" panose="020B0604020202020204" pitchFamily="34" charset="0"/>
              <a:buChar char="•"/>
            </a:pPr>
            <a:endParaRPr lang="en-CA" sz="1800" dirty="0"/>
          </a:p>
          <a:p>
            <a:pPr marL="380990" indent="-380990">
              <a:buFont typeface="Arial" panose="020B0604020202020204" pitchFamily="34" charset="0"/>
              <a:buChar char="•"/>
            </a:pPr>
            <a:endParaRPr lang="en-CA" sz="1800" dirty="0"/>
          </a:p>
          <a:p>
            <a:pPr marL="380990" indent="-380990">
              <a:buFont typeface="Arial" panose="020B0604020202020204" pitchFamily="34" charset="0"/>
              <a:buChar char="•"/>
            </a:pPr>
            <a:endParaRPr lang="en-CA" sz="1800" dirty="0"/>
          </a:p>
          <a:p>
            <a:pPr marL="380990" indent="-380990">
              <a:buFont typeface="Arial" panose="020B0604020202020204" pitchFamily="34" charset="0"/>
              <a:buChar char="•"/>
            </a:pPr>
            <a:endParaRPr lang="en-CA" sz="1800" dirty="0"/>
          </a:p>
        </p:txBody>
      </p:sp>
      <p:pic>
        <p:nvPicPr>
          <p:cNvPr id="6" name="Picture 2">
            <a:extLst>
              <a:ext uri="{FF2B5EF4-FFF2-40B4-BE49-F238E27FC236}">
                <a16:creationId xmlns:a16="http://schemas.microsoft.com/office/drawing/2014/main" id="{F8AAFEF3-9D55-C4A1-4E4E-9C8143B21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254" y="2496947"/>
            <a:ext cx="5468138" cy="316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970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5F428-AF23-8D17-F451-5DB05ADDEB6B}"/>
              </a:ext>
            </a:extLst>
          </p:cNvPr>
          <p:cNvSpPr>
            <a:spLocks noGrp="1"/>
          </p:cNvSpPr>
          <p:nvPr>
            <p:ph type="title"/>
          </p:nvPr>
        </p:nvSpPr>
        <p:spPr>
          <a:xfrm>
            <a:off x="292135" y="495293"/>
            <a:ext cx="11442922" cy="745463"/>
          </a:xfrm>
        </p:spPr>
        <p:txBody>
          <a:bodyPr/>
          <a:lstStyle/>
          <a:p>
            <a:r>
              <a:rPr lang="en-US" b="1" dirty="0"/>
              <a:t>B1.2.11 &amp; B1.2.12: Provide documents for APIs available on the platform out-of-box– REST APIs</a:t>
            </a:r>
          </a:p>
        </p:txBody>
      </p:sp>
      <p:sp>
        <p:nvSpPr>
          <p:cNvPr id="2" name="TextBox 1">
            <a:extLst>
              <a:ext uri="{FF2B5EF4-FFF2-40B4-BE49-F238E27FC236}">
                <a16:creationId xmlns:a16="http://schemas.microsoft.com/office/drawing/2014/main" id="{F0259FC5-AA72-26B2-B0BC-37A09A95DAC5}"/>
              </a:ext>
            </a:extLst>
          </p:cNvPr>
          <p:cNvSpPr txBox="1"/>
          <p:nvPr/>
        </p:nvSpPr>
        <p:spPr>
          <a:xfrm>
            <a:off x="363255" y="1372603"/>
            <a:ext cx="10901189"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The IBM Cloud Pak for Data platform API is an administration API that you can use to perform the </a:t>
            </a:r>
            <a:b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following tasks</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a:t>
            </a:r>
            <a:b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br>
            <a:endPar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31775"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Authenticate to the platform.</a:t>
            </a:r>
          </a:p>
          <a:p>
            <a:pPr marL="231775"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Manage the users who have access to the platform. </a:t>
            </a:r>
          </a:p>
          <a:p>
            <a:pPr marL="231775"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Manage the roles that are defined on the platform.</a:t>
            </a:r>
          </a:p>
          <a:p>
            <a:pPr marL="231775"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Update your user account on the platform.</a:t>
            </a:r>
          </a:p>
          <a:p>
            <a:pPr marL="231775"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Monitor the status of the IBM Cloud Pak for Data platform.</a:t>
            </a:r>
          </a:p>
          <a:p>
            <a:pPr marL="231775" marR="0" lvl="0" indent="-231775"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srgbClr val="000000"/>
                </a:solidFill>
                <a:effectLst/>
                <a:uLnTx/>
                <a:uFillTx/>
                <a:latin typeface="Arial" panose="020B0604020202020204"/>
                <a:ea typeface="+mn-ea"/>
                <a:cs typeface="+mn-cs"/>
              </a:rPr>
              <a:t>Services in IBM Cloud Pak for Data have their own APIs</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ED191603-D069-7C28-00C8-D2D01688B41C}"/>
              </a:ext>
            </a:extLst>
          </p:cNvPr>
          <p:cNvSpPr txBox="1"/>
          <p:nvPr/>
        </p:nvSpPr>
        <p:spPr>
          <a:xfrm>
            <a:off x="363255" y="4331235"/>
            <a:ext cx="10339722" cy="2585323"/>
          </a:xfrm>
          <a:prstGeom prst="rect">
            <a:avLst/>
          </a:prstGeom>
          <a:noFill/>
        </p:spPr>
        <p:txBody>
          <a:bodyPr wrap="square" rtlCol="0">
            <a:spAutoFit/>
          </a:bodyPr>
          <a:lstStyle/>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AI Factsheets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control model tracking, retrieve the model facts and get </a:t>
            </a:r>
            <a:r>
              <a:rPr kumimoji="0" lang="en-SG" sz="1800" b="0" i="0" u="none" strike="noStrike" kern="1200" cap="none" spc="0" normalizeH="0" baseline="0" noProof="0" dirty="0" err="1">
                <a:ln>
                  <a:noFill/>
                </a:ln>
                <a:solidFill>
                  <a:srgbClr val="000000"/>
                </a:solidFill>
                <a:effectLst/>
                <a:uLnTx/>
                <a:uFillTx/>
                <a:latin typeface="Arial" panose="020B0604020202020204"/>
                <a:ea typeface="+mn-ea"/>
                <a:cs typeface="+mn-cs"/>
              </a:rPr>
              <a:t>talerts</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 information on the deployed tracked models.</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OpenPages</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 </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access to OpenPages data and metadata</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Watson Data APIs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manage data-related assets and the people who need to use these assets</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Watson Machine Learning APIs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train, store, deploy, and score models and functions</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Watson </a:t>
            </a:r>
            <a:r>
              <a:rPr kumimoji="0" lang="en-US" sz="1800" b="1" i="0" u="none" strike="noStrike" kern="1200" cap="none" spc="0" normalizeH="0" baseline="0" noProof="0" dirty="0" err="1">
                <a:ln>
                  <a:noFill/>
                </a:ln>
                <a:solidFill>
                  <a:srgbClr val="000000"/>
                </a:solidFill>
                <a:effectLst/>
                <a:uLnTx/>
                <a:uFillTx/>
                <a:latin typeface="Arial" panose="020B0604020202020204"/>
                <a:ea typeface="+mn-ea"/>
                <a:cs typeface="+mn-cs"/>
              </a:rPr>
              <a:t>OpenScale</a:t>
            </a: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 APIs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measure outcomes, ensure fairness and </a:t>
            </a: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explainabiity</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Watson Pipelines APIs &amp; SDKs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query data, expose outputs, and more</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73050" marR="0" lvl="0" indent="-260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976F87B3-0735-A78A-ED71-699D9CF6432D}"/>
              </a:ext>
            </a:extLst>
          </p:cNvPr>
          <p:cNvSpPr/>
          <p:nvPr/>
        </p:nvSpPr>
        <p:spPr>
          <a:xfrm>
            <a:off x="9136967" y="1955409"/>
            <a:ext cx="2860431" cy="214766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Refer to the </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hlinkClick r:id="rId2"/>
              </a:rPr>
              <a:t>API documentation</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M</a:t>
            </a:r>
            <a:r>
              <a:rPr kumimoji="0" lang="en-US" sz="1400" b="0" i="0" u="none" strike="noStrike" kern="1200" cap="none" spc="0" normalizeH="0" baseline="0" noProof="0" dirty="0" err="1">
                <a:ln>
                  <a:noFill/>
                </a:ln>
                <a:solidFill>
                  <a:srgbClr val="FFFFFF"/>
                </a:solidFill>
                <a:effectLst/>
                <a:uLnTx/>
                <a:uFillTx/>
                <a:latin typeface="Arial" panose="020B0604020202020204"/>
                <a:ea typeface="+mn-ea"/>
                <a:cs typeface="+mn-cs"/>
              </a:rPr>
              <a:t>onitoring</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 console allows viewing API activity in the UI to assist in monitoring and troubleshooting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Kafka </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hlinkClick r:id="rId3"/>
              </a:rPr>
              <a:t>connection</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 supported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Can import other vendors’ models </a:t>
            </a: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hlinkClick r:id="rId4"/>
              </a:rPr>
              <a:t>using PMML</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1068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858BD-8588-1DE5-7EC9-BBBE52179629}"/>
              </a:ext>
            </a:extLst>
          </p:cNvPr>
          <p:cNvSpPr>
            <a:spLocks noGrp="1"/>
          </p:cNvSpPr>
          <p:nvPr>
            <p:ph type="title"/>
          </p:nvPr>
        </p:nvSpPr>
        <p:spPr>
          <a:xfrm>
            <a:off x="363254" y="627141"/>
            <a:ext cx="11828745" cy="429116"/>
          </a:xfrm>
        </p:spPr>
        <p:txBody>
          <a:bodyPr/>
          <a:lstStyle/>
          <a:p>
            <a:r>
              <a:rPr lang="en-US" dirty="0"/>
              <a:t>CP4D Administration and Audit Trail</a:t>
            </a:r>
          </a:p>
        </p:txBody>
      </p:sp>
      <p:graphicFrame>
        <p:nvGraphicFramePr>
          <p:cNvPr id="7" name="Table 7">
            <a:extLst>
              <a:ext uri="{FF2B5EF4-FFF2-40B4-BE49-F238E27FC236}">
                <a16:creationId xmlns:a16="http://schemas.microsoft.com/office/drawing/2014/main" id="{39E24872-4524-366F-AAAA-7D8C1E7A56D9}"/>
              </a:ext>
            </a:extLst>
          </p:cNvPr>
          <p:cNvGraphicFramePr>
            <a:graphicFrameLocks noGrp="1"/>
          </p:cNvGraphicFramePr>
          <p:nvPr/>
        </p:nvGraphicFramePr>
        <p:xfrm>
          <a:off x="226243" y="1219200"/>
          <a:ext cx="11650447" cy="5394960"/>
        </p:xfrm>
        <a:graphic>
          <a:graphicData uri="http://schemas.openxmlformats.org/drawingml/2006/table">
            <a:tbl>
              <a:tblPr firstRow="1" bandRow="1">
                <a:tableStyleId>{5C22544A-7EE6-4342-B048-85BDC9FD1C3A}</a:tableStyleId>
              </a:tblPr>
              <a:tblGrid>
                <a:gridCol w="5556352">
                  <a:extLst>
                    <a:ext uri="{9D8B030D-6E8A-4147-A177-3AD203B41FA5}">
                      <a16:colId xmlns:a16="http://schemas.microsoft.com/office/drawing/2014/main" val="3320851099"/>
                    </a:ext>
                  </a:extLst>
                </a:gridCol>
                <a:gridCol w="6094095">
                  <a:extLst>
                    <a:ext uri="{9D8B030D-6E8A-4147-A177-3AD203B41FA5}">
                      <a16:colId xmlns:a16="http://schemas.microsoft.com/office/drawing/2014/main" val="1764045863"/>
                    </a:ext>
                  </a:extLst>
                </a:gridCol>
              </a:tblGrid>
              <a:tr h="304800">
                <a:tc>
                  <a:txBody>
                    <a:bodyPr/>
                    <a:lstStyle/>
                    <a:p>
                      <a:pPr algn="ctr">
                        <a:buFontTx/>
                        <a:buNone/>
                      </a:pPr>
                      <a:r>
                        <a:rPr lang="en-US" sz="900" dirty="0">
                          <a:solidFill>
                            <a:schemeClr val="tx1"/>
                          </a:solidFill>
                          <a:latin typeface="IBM Plex Sans" panose="020B0503050203000203" pitchFamily="34" charset="0"/>
                        </a:rPr>
                        <a:t>Functional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r>
                        <a:rPr lang="en-US" sz="900" dirty="0">
                          <a:solidFill>
                            <a:schemeClr val="tx1"/>
                          </a:solidFill>
                          <a:latin typeface="IBM Plex Sans" panose="020B0503050203000203" pitchFamily="34" charset="0"/>
                        </a:rPr>
                        <a:t>Technical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719689"/>
                  </a:ext>
                </a:extLst>
              </a:tr>
              <a:tr h="3048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A2.3.10 (Does the system track hardware consumption)</a:t>
                      </a:r>
                    </a:p>
                    <a:p>
                      <a:pPr algn="l" fontAlgn="t"/>
                      <a:endParaRPr lang="en-SG" sz="900" b="0" i="0" u="none" strike="noStrike" dirty="0">
                        <a:solidFill>
                          <a:srgbClr val="000000"/>
                        </a:solidFill>
                        <a:effectLst/>
                        <a:latin typeface="IBM Plex Sans" panose="020B050305020300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B1.1.12 (single instance multi-tenancy for different BUs)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335703"/>
                  </a:ext>
                </a:extLst>
              </a:tr>
              <a:tr h="179738">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A.2.3.14 (Visualization technical execution metrics (CPU consumption, time)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B1.2.11 </a:t>
                      </a:r>
                      <a:r>
                        <a:rPr kumimoji="0" lang="en-SG" sz="900" b="0" i="0" u="none" strike="noStrike" kern="1200" cap="none" spc="0" normalizeH="0" baseline="0" dirty="0">
                          <a:ln>
                            <a:noFill/>
                          </a:ln>
                          <a:solidFill>
                            <a:srgbClr val="000000"/>
                          </a:solidFill>
                          <a:effectLst/>
                          <a:uLnTx/>
                          <a:uFillTx/>
                          <a:latin typeface="IBM Plex Sans" panose="020B0503050203000203" pitchFamily="34" charset="0"/>
                          <a:ea typeface="+mn-ea"/>
                          <a:cs typeface="+mn-cs"/>
                        </a:rPr>
                        <a:t>API: (provide documents for APIs available on the platform out-of-box)</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989937"/>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A3.5.2 (Does the system supports set up of Access Control for different configurable user groups)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B1.2.12 API: please provide API protocol (e.g. SOAP, REST, </a:t>
                      </a:r>
                      <a:r>
                        <a:rPr lang="en-SG" sz="900" b="0" i="0" u="none" strike="noStrike" dirty="0" err="1">
                          <a:solidFill>
                            <a:srgbClr val="000000"/>
                          </a:solidFill>
                          <a:effectLst/>
                          <a:latin typeface="IBM Plex Sans" panose="020B0503050203000203" pitchFamily="34" charset="0"/>
                        </a:rPr>
                        <a:t>gRPC</a:t>
                      </a:r>
                      <a:r>
                        <a:rPr lang="en-SG" sz="900" b="0" i="0" u="none" strike="noStrike" dirty="0">
                          <a:solidFill>
                            <a:srgbClr val="000000"/>
                          </a:solidFill>
                          <a:effectLst/>
                          <a:latin typeface="IBM Plex Sans" panose="020B0503050203000203" pitchFamily="34" charset="0"/>
                        </a:rPr>
                        <a:t>, Kafka, MQ) and access control details</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608500"/>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B1.2.15: API: Ability to trace API calls and display output in UI to assist monitoring and troubleshooting</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2473580"/>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A3.5.3 (Does the system support "access control (security access)" functions to create/setup, grant (assignment), maintain and manage the access to various components of the application)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B1.6.1 (Ability to alert on job failures with reason notes on failures)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179182"/>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A3.5.5 (Does the system support the access control for the models / codes developed outside the solution (i.e. SAS models, ML Models).</a:t>
                      </a:r>
                    </a:p>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B1.6.5 (Ability to monitor/review capacity utilization &amp; report spike in capacity utilization)</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2400082"/>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A3.5.7 (levels of governance controls are supported when the system is used by multiple user groups from different areas of the bank and they would need different level of access right)</a:t>
                      </a:r>
                    </a:p>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B1.6.6 (System monitoring, reporting &amp; generation of alerts)</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744544"/>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A3.6.1 (Does the system support business user tracking of metrics)</a:t>
                      </a:r>
                    </a:p>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B1.6.7 (Audit logging of user actions, </a:t>
                      </a:r>
                      <a:r>
                        <a:rPr lang="en-SG" sz="900" b="0" i="0" u="none" strike="noStrike" dirty="0" err="1">
                          <a:solidFill>
                            <a:srgbClr val="000000"/>
                          </a:solidFill>
                          <a:effectLst/>
                          <a:latin typeface="IBM Plex Sans" panose="020B0503050203000203" pitchFamily="34" charset="0"/>
                        </a:rPr>
                        <a:t>eg</a:t>
                      </a:r>
                      <a:r>
                        <a:rPr lang="en-SG" sz="900" b="0" i="0" u="none" strike="noStrike" dirty="0">
                          <a:solidFill>
                            <a:srgbClr val="000000"/>
                          </a:solidFill>
                          <a:effectLst/>
                          <a:latin typeface="IBM Plex Sans" panose="020B0503050203000203" pitchFamily="34" charset="0"/>
                        </a:rPr>
                        <a:t> user download of data)</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5793690"/>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A3.6.2 (search  activities by different parameters, e.g. date, activity, and etc)</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B1.6.8 (Ability to provide an out of the box, standards based logging capability for all components/events which can be e.g. consumed by aggregation platforms such as Splunk and ELK)</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423642"/>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A3.6.3 (support business users to search change history)</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B1.7.1 (Ability to support authentication using Bank's Active Directory )</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3351364"/>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A3.6.4 (support role-base setting and maintenance of users of audit trail function )</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B1.7.2 (Ability to perform Auto AD Sync while User ID mapped with User Group Mapping)</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130334"/>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A3.6.5 (business users’ view complete history of all changes and deployments.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B1.7.4 (Ability to support Multiple AD Domains)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0083318"/>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A3.6.7 (audit trail for models)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B1.7.9 (Ability to track data downloads, access, data dissemination across teams and resources for audit purposes)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2671160"/>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B1.10.8 (Configure data retention period for the platform)</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439112"/>
                  </a:ext>
                </a:extLst>
              </a:tr>
            </a:tbl>
          </a:graphicData>
        </a:graphic>
      </p:graphicFrame>
      <p:pic>
        <p:nvPicPr>
          <p:cNvPr id="4" name="Picture 3">
            <a:extLst>
              <a:ext uri="{FF2B5EF4-FFF2-40B4-BE49-F238E27FC236}">
                <a16:creationId xmlns:a16="http://schemas.microsoft.com/office/drawing/2014/main" id="{950AE2CA-9281-E162-5A00-BD9449DD16A8}"/>
              </a:ext>
            </a:extLst>
          </p:cNvPr>
          <p:cNvPicPr>
            <a:picLocks noChangeAspect="1"/>
          </p:cNvPicPr>
          <p:nvPr/>
        </p:nvPicPr>
        <p:blipFill>
          <a:blip r:embed="rId2"/>
          <a:stretch>
            <a:fillRect/>
          </a:stretch>
        </p:blipFill>
        <p:spPr>
          <a:xfrm>
            <a:off x="5478393" y="1592470"/>
            <a:ext cx="241300" cy="254000"/>
          </a:xfrm>
          <a:prstGeom prst="rect">
            <a:avLst/>
          </a:prstGeom>
        </p:spPr>
      </p:pic>
      <p:pic>
        <p:nvPicPr>
          <p:cNvPr id="5" name="Picture 4">
            <a:extLst>
              <a:ext uri="{FF2B5EF4-FFF2-40B4-BE49-F238E27FC236}">
                <a16:creationId xmlns:a16="http://schemas.microsoft.com/office/drawing/2014/main" id="{51D71D32-7711-FB72-7CD3-63BD0CB4AEE2}"/>
              </a:ext>
            </a:extLst>
          </p:cNvPr>
          <p:cNvPicPr>
            <a:picLocks noChangeAspect="1"/>
          </p:cNvPicPr>
          <p:nvPr/>
        </p:nvPicPr>
        <p:blipFill>
          <a:blip r:embed="rId2"/>
          <a:stretch>
            <a:fillRect/>
          </a:stretch>
        </p:blipFill>
        <p:spPr>
          <a:xfrm>
            <a:off x="5478393" y="1915070"/>
            <a:ext cx="241300" cy="254000"/>
          </a:xfrm>
          <a:prstGeom prst="rect">
            <a:avLst/>
          </a:prstGeom>
        </p:spPr>
      </p:pic>
      <p:pic>
        <p:nvPicPr>
          <p:cNvPr id="6" name="Picture 5">
            <a:extLst>
              <a:ext uri="{FF2B5EF4-FFF2-40B4-BE49-F238E27FC236}">
                <a16:creationId xmlns:a16="http://schemas.microsoft.com/office/drawing/2014/main" id="{B14D1DB7-AA63-98EB-5CEB-C88C1E9D4B9E}"/>
              </a:ext>
            </a:extLst>
          </p:cNvPr>
          <p:cNvPicPr>
            <a:picLocks noChangeAspect="1"/>
          </p:cNvPicPr>
          <p:nvPr/>
        </p:nvPicPr>
        <p:blipFill>
          <a:blip r:embed="rId2"/>
          <a:stretch>
            <a:fillRect/>
          </a:stretch>
        </p:blipFill>
        <p:spPr>
          <a:xfrm>
            <a:off x="5483460" y="2203370"/>
            <a:ext cx="241300" cy="254000"/>
          </a:xfrm>
          <a:prstGeom prst="rect">
            <a:avLst/>
          </a:prstGeom>
        </p:spPr>
      </p:pic>
      <p:pic>
        <p:nvPicPr>
          <p:cNvPr id="8" name="Picture 7">
            <a:extLst>
              <a:ext uri="{FF2B5EF4-FFF2-40B4-BE49-F238E27FC236}">
                <a16:creationId xmlns:a16="http://schemas.microsoft.com/office/drawing/2014/main" id="{0842DFBA-AC8F-8C67-0D3E-2F2784D0A986}"/>
              </a:ext>
            </a:extLst>
          </p:cNvPr>
          <p:cNvPicPr>
            <a:picLocks noChangeAspect="1"/>
          </p:cNvPicPr>
          <p:nvPr/>
        </p:nvPicPr>
        <p:blipFill>
          <a:blip r:embed="rId2"/>
          <a:stretch>
            <a:fillRect/>
          </a:stretch>
        </p:blipFill>
        <p:spPr>
          <a:xfrm>
            <a:off x="5480397" y="2491670"/>
            <a:ext cx="241300" cy="254000"/>
          </a:xfrm>
          <a:prstGeom prst="rect">
            <a:avLst/>
          </a:prstGeom>
        </p:spPr>
      </p:pic>
      <p:pic>
        <p:nvPicPr>
          <p:cNvPr id="9" name="Picture 8">
            <a:extLst>
              <a:ext uri="{FF2B5EF4-FFF2-40B4-BE49-F238E27FC236}">
                <a16:creationId xmlns:a16="http://schemas.microsoft.com/office/drawing/2014/main" id="{8E7A93DE-C300-60C7-CA3D-0A4C3233FB47}"/>
              </a:ext>
            </a:extLst>
          </p:cNvPr>
          <p:cNvPicPr>
            <a:picLocks noChangeAspect="1"/>
          </p:cNvPicPr>
          <p:nvPr/>
        </p:nvPicPr>
        <p:blipFill>
          <a:blip r:embed="rId2"/>
          <a:stretch>
            <a:fillRect/>
          </a:stretch>
        </p:blipFill>
        <p:spPr>
          <a:xfrm>
            <a:off x="5478393" y="2830640"/>
            <a:ext cx="241300" cy="254000"/>
          </a:xfrm>
          <a:prstGeom prst="rect">
            <a:avLst/>
          </a:prstGeom>
        </p:spPr>
      </p:pic>
      <p:pic>
        <p:nvPicPr>
          <p:cNvPr id="10" name="Picture 9">
            <a:extLst>
              <a:ext uri="{FF2B5EF4-FFF2-40B4-BE49-F238E27FC236}">
                <a16:creationId xmlns:a16="http://schemas.microsoft.com/office/drawing/2014/main" id="{FDE82B4B-2F3E-7CCD-BEAC-3EC9D3145A18}"/>
              </a:ext>
            </a:extLst>
          </p:cNvPr>
          <p:cNvPicPr>
            <a:picLocks noChangeAspect="1"/>
          </p:cNvPicPr>
          <p:nvPr/>
        </p:nvPicPr>
        <p:blipFill>
          <a:blip r:embed="rId2"/>
          <a:stretch>
            <a:fillRect/>
          </a:stretch>
        </p:blipFill>
        <p:spPr>
          <a:xfrm>
            <a:off x="5478393" y="3280240"/>
            <a:ext cx="241300" cy="254000"/>
          </a:xfrm>
          <a:prstGeom prst="rect">
            <a:avLst/>
          </a:prstGeom>
        </p:spPr>
      </p:pic>
      <p:pic>
        <p:nvPicPr>
          <p:cNvPr id="11" name="Picture 10">
            <a:extLst>
              <a:ext uri="{FF2B5EF4-FFF2-40B4-BE49-F238E27FC236}">
                <a16:creationId xmlns:a16="http://schemas.microsoft.com/office/drawing/2014/main" id="{DCC4656C-8115-8973-E3C4-DC677BFAC7D7}"/>
              </a:ext>
            </a:extLst>
          </p:cNvPr>
          <p:cNvPicPr>
            <a:picLocks noChangeAspect="1"/>
          </p:cNvPicPr>
          <p:nvPr/>
        </p:nvPicPr>
        <p:blipFill>
          <a:blip r:embed="rId2"/>
          <a:stretch>
            <a:fillRect/>
          </a:stretch>
        </p:blipFill>
        <p:spPr>
          <a:xfrm>
            <a:off x="5478393" y="3799753"/>
            <a:ext cx="241300" cy="254000"/>
          </a:xfrm>
          <a:prstGeom prst="rect">
            <a:avLst/>
          </a:prstGeom>
        </p:spPr>
      </p:pic>
      <p:pic>
        <p:nvPicPr>
          <p:cNvPr id="12" name="Picture 11">
            <a:extLst>
              <a:ext uri="{FF2B5EF4-FFF2-40B4-BE49-F238E27FC236}">
                <a16:creationId xmlns:a16="http://schemas.microsoft.com/office/drawing/2014/main" id="{352AA931-0D26-0476-0503-069E390F3F97}"/>
              </a:ext>
            </a:extLst>
          </p:cNvPr>
          <p:cNvPicPr>
            <a:picLocks noChangeAspect="1"/>
          </p:cNvPicPr>
          <p:nvPr/>
        </p:nvPicPr>
        <p:blipFill>
          <a:blip r:embed="rId2"/>
          <a:stretch>
            <a:fillRect/>
          </a:stretch>
        </p:blipFill>
        <p:spPr>
          <a:xfrm>
            <a:off x="5478393" y="4264615"/>
            <a:ext cx="241300" cy="254000"/>
          </a:xfrm>
          <a:prstGeom prst="rect">
            <a:avLst/>
          </a:prstGeom>
        </p:spPr>
      </p:pic>
      <p:pic>
        <p:nvPicPr>
          <p:cNvPr id="13" name="Picture 12">
            <a:extLst>
              <a:ext uri="{FF2B5EF4-FFF2-40B4-BE49-F238E27FC236}">
                <a16:creationId xmlns:a16="http://schemas.microsoft.com/office/drawing/2014/main" id="{FA45D096-C93D-A93A-C7A4-80397AB346C8}"/>
              </a:ext>
            </a:extLst>
          </p:cNvPr>
          <p:cNvPicPr>
            <a:picLocks noChangeAspect="1"/>
          </p:cNvPicPr>
          <p:nvPr/>
        </p:nvPicPr>
        <p:blipFill>
          <a:blip r:embed="rId2"/>
          <a:stretch>
            <a:fillRect/>
          </a:stretch>
        </p:blipFill>
        <p:spPr>
          <a:xfrm>
            <a:off x="5478393" y="4679849"/>
            <a:ext cx="241300" cy="254000"/>
          </a:xfrm>
          <a:prstGeom prst="rect">
            <a:avLst/>
          </a:prstGeom>
        </p:spPr>
      </p:pic>
      <p:pic>
        <p:nvPicPr>
          <p:cNvPr id="14" name="Picture 13">
            <a:extLst>
              <a:ext uri="{FF2B5EF4-FFF2-40B4-BE49-F238E27FC236}">
                <a16:creationId xmlns:a16="http://schemas.microsoft.com/office/drawing/2014/main" id="{3132279A-9A45-C2B3-5122-8DEC9A1C35BC}"/>
              </a:ext>
            </a:extLst>
          </p:cNvPr>
          <p:cNvPicPr>
            <a:picLocks noChangeAspect="1"/>
          </p:cNvPicPr>
          <p:nvPr/>
        </p:nvPicPr>
        <p:blipFill>
          <a:blip r:embed="rId2"/>
          <a:stretch>
            <a:fillRect/>
          </a:stretch>
        </p:blipFill>
        <p:spPr>
          <a:xfrm>
            <a:off x="5478393" y="5011531"/>
            <a:ext cx="241300" cy="254000"/>
          </a:xfrm>
          <a:prstGeom prst="rect">
            <a:avLst/>
          </a:prstGeom>
        </p:spPr>
      </p:pic>
      <p:pic>
        <p:nvPicPr>
          <p:cNvPr id="15" name="Picture 14">
            <a:extLst>
              <a:ext uri="{FF2B5EF4-FFF2-40B4-BE49-F238E27FC236}">
                <a16:creationId xmlns:a16="http://schemas.microsoft.com/office/drawing/2014/main" id="{94D1A0F7-0191-2193-0F94-E9B1C4033352}"/>
              </a:ext>
            </a:extLst>
          </p:cNvPr>
          <p:cNvPicPr>
            <a:picLocks noChangeAspect="1"/>
          </p:cNvPicPr>
          <p:nvPr/>
        </p:nvPicPr>
        <p:blipFill>
          <a:blip r:embed="rId2"/>
          <a:stretch>
            <a:fillRect/>
          </a:stretch>
        </p:blipFill>
        <p:spPr>
          <a:xfrm>
            <a:off x="5478393" y="5354163"/>
            <a:ext cx="241300" cy="254000"/>
          </a:xfrm>
          <a:prstGeom prst="rect">
            <a:avLst/>
          </a:prstGeom>
        </p:spPr>
      </p:pic>
      <p:pic>
        <p:nvPicPr>
          <p:cNvPr id="16" name="Picture 15">
            <a:extLst>
              <a:ext uri="{FF2B5EF4-FFF2-40B4-BE49-F238E27FC236}">
                <a16:creationId xmlns:a16="http://schemas.microsoft.com/office/drawing/2014/main" id="{8CB8E2F1-7031-9994-9B98-A9E28DB1E83F}"/>
              </a:ext>
            </a:extLst>
          </p:cNvPr>
          <p:cNvPicPr>
            <a:picLocks noChangeAspect="1"/>
          </p:cNvPicPr>
          <p:nvPr/>
        </p:nvPicPr>
        <p:blipFill>
          <a:blip r:embed="rId2"/>
          <a:stretch>
            <a:fillRect/>
          </a:stretch>
        </p:blipFill>
        <p:spPr>
          <a:xfrm>
            <a:off x="5478393" y="5644106"/>
            <a:ext cx="241300" cy="254000"/>
          </a:xfrm>
          <a:prstGeom prst="rect">
            <a:avLst/>
          </a:prstGeom>
        </p:spPr>
      </p:pic>
      <p:pic>
        <p:nvPicPr>
          <p:cNvPr id="17" name="Picture 16">
            <a:extLst>
              <a:ext uri="{FF2B5EF4-FFF2-40B4-BE49-F238E27FC236}">
                <a16:creationId xmlns:a16="http://schemas.microsoft.com/office/drawing/2014/main" id="{FFE6DECD-BBB9-5319-0BD6-C856D14391B8}"/>
              </a:ext>
            </a:extLst>
          </p:cNvPr>
          <p:cNvPicPr>
            <a:picLocks noChangeAspect="1"/>
          </p:cNvPicPr>
          <p:nvPr/>
        </p:nvPicPr>
        <p:blipFill>
          <a:blip r:embed="rId2"/>
          <a:stretch>
            <a:fillRect/>
          </a:stretch>
        </p:blipFill>
        <p:spPr>
          <a:xfrm>
            <a:off x="5478393" y="6002133"/>
            <a:ext cx="241300" cy="254000"/>
          </a:xfrm>
          <a:prstGeom prst="rect">
            <a:avLst/>
          </a:prstGeom>
        </p:spPr>
      </p:pic>
      <p:pic>
        <p:nvPicPr>
          <p:cNvPr id="18" name="Picture 17">
            <a:extLst>
              <a:ext uri="{FF2B5EF4-FFF2-40B4-BE49-F238E27FC236}">
                <a16:creationId xmlns:a16="http://schemas.microsoft.com/office/drawing/2014/main" id="{6027639B-B85A-D601-177E-6FC4EA0FD94B}"/>
              </a:ext>
            </a:extLst>
          </p:cNvPr>
          <p:cNvPicPr>
            <a:picLocks noChangeAspect="1"/>
          </p:cNvPicPr>
          <p:nvPr/>
        </p:nvPicPr>
        <p:blipFill>
          <a:blip r:embed="rId2"/>
          <a:stretch>
            <a:fillRect/>
          </a:stretch>
        </p:blipFill>
        <p:spPr>
          <a:xfrm>
            <a:off x="11595414" y="1592470"/>
            <a:ext cx="241300" cy="254000"/>
          </a:xfrm>
          <a:prstGeom prst="rect">
            <a:avLst/>
          </a:prstGeom>
        </p:spPr>
      </p:pic>
      <p:pic>
        <p:nvPicPr>
          <p:cNvPr id="19" name="Picture 18">
            <a:extLst>
              <a:ext uri="{FF2B5EF4-FFF2-40B4-BE49-F238E27FC236}">
                <a16:creationId xmlns:a16="http://schemas.microsoft.com/office/drawing/2014/main" id="{100EBB88-924C-68D7-4DC2-C36AA3EE2E42}"/>
              </a:ext>
            </a:extLst>
          </p:cNvPr>
          <p:cNvPicPr>
            <a:picLocks noChangeAspect="1"/>
          </p:cNvPicPr>
          <p:nvPr/>
        </p:nvPicPr>
        <p:blipFill>
          <a:blip r:embed="rId2"/>
          <a:stretch>
            <a:fillRect/>
          </a:stretch>
        </p:blipFill>
        <p:spPr>
          <a:xfrm>
            <a:off x="11595414" y="1915070"/>
            <a:ext cx="241300" cy="254000"/>
          </a:xfrm>
          <a:prstGeom prst="rect">
            <a:avLst/>
          </a:prstGeom>
        </p:spPr>
      </p:pic>
      <p:pic>
        <p:nvPicPr>
          <p:cNvPr id="20" name="Picture 19">
            <a:extLst>
              <a:ext uri="{FF2B5EF4-FFF2-40B4-BE49-F238E27FC236}">
                <a16:creationId xmlns:a16="http://schemas.microsoft.com/office/drawing/2014/main" id="{B3CA76CB-0794-6C01-F210-BF874DCF1DC9}"/>
              </a:ext>
            </a:extLst>
          </p:cNvPr>
          <p:cNvPicPr>
            <a:picLocks noChangeAspect="1"/>
          </p:cNvPicPr>
          <p:nvPr/>
        </p:nvPicPr>
        <p:blipFill>
          <a:blip r:embed="rId2"/>
          <a:stretch>
            <a:fillRect/>
          </a:stretch>
        </p:blipFill>
        <p:spPr>
          <a:xfrm>
            <a:off x="11595414" y="2237670"/>
            <a:ext cx="241300" cy="254000"/>
          </a:xfrm>
          <a:prstGeom prst="rect">
            <a:avLst/>
          </a:prstGeom>
        </p:spPr>
      </p:pic>
      <p:pic>
        <p:nvPicPr>
          <p:cNvPr id="21" name="Picture 20">
            <a:extLst>
              <a:ext uri="{FF2B5EF4-FFF2-40B4-BE49-F238E27FC236}">
                <a16:creationId xmlns:a16="http://schemas.microsoft.com/office/drawing/2014/main" id="{7CDFB87D-3595-53D2-A958-602FE134DB7B}"/>
              </a:ext>
            </a:extLst>
          </p:cNvPr>
          <p:cNvPicPr>
            <a:picLocks noChangeAspect="1"/>
          </p:cNvPicPr>
          <p:nvPr/>
        </p:nvPicPr>
        <p:blipFill>
          <a:blip r:embed="rId2"/>
          <a:stretch>
            <a:fillRect/>
          </a:stretch>
        </p:blipFill>
        <p:spPr>
          <a:xfrm>
            <a:off x="11595414" y="2544951"/>
            <a:ext cx="241300" cy="254000"/>
          </a:xfrm>
          <a:prstGeom prst="rect">
            <a:avLst/>
          </a:prstGeom>
        </p:spPr>
      </p:pic>
      <p:pic>
        <p:nvPicPr>
          <p:cNvPr id="22" name="Picture 21">
            <a:extLst>
              <a:ext uri="{FF2B5EF4-FFF2-40B4-BE49-F238E27FC236}">
                <a16:creationId xmlns:a16="http://schemas.microsoft.com/office/drawing/2014/main" id="{3F4B248E-2F47-8F2C-F301-F03F82117BCD}"/>
              </a:ext>
            </a:extLst>
          </p:cNvPr>
          <p:cNvPicPr>
            <a:picLocks noChangeAspect="1"/>
          </p:cNvPicPr>
          <p:nvPr/>
        </p:nvPicPr>
        <p:blipFill>
          <a:blip r:embed="rId2"/>
          <a:stretch>
            <a:fillRect/>
          </a:stretch>
        </p:blipFill>
        <p:spPr>
          <a:xfrm>
            <a:off x="11595414" y="2852232"/>
            <a:ext cx="241300" cy="254000"/>
          </a:xfrm>
          <a:prstGeom prst="rect">
            <a:avLst/>
          </a:prstGeom>
        </p:spPr>
      </p:pic>
      <p:pic>
        <p:nvPicPr>
          <p:cNvPr id="23" name="Picture 22">
            <a:extLst>
              <a:ext uri="{FF2B5EF4-FFF2-40B4-BE49-F238E27FC236}">
                <a16:creationId xmlns:a16="http://schemas.microsoft.com/office/drawing/2014/main" id="{3F663495-CE4E-9198-6F07-5FE2F556B2AC}"/>
              </a:ext>
            </a:extLst>
          </p:cNvPr>
          <p:cNvPicPr>
            <a:picLocks noChangeAspect="1"/>
          </p:cNvPicPr>
          <p:nvPr/>
        </p:nvPicPr>
        <p:blipFill>
          <a:blip r:embed="rId2"/>
          <a:stretch>
            <a:fillRect/>
          </a:stretch>
        </p:blipFill>
        <p:spPr>
          <a:xfrm>
            <a:off x="11595414" y="3242448"/>
            <a:ext cx="241300" cy="254000"/>
          </a:xfrm>
          <a:prstGeom prst="rect">
            <a:avLst/>
          </a:prstGeom>
        </p:spPr>
      </p:pic>
      <p:pic>
        <p:nvPicPr>
          <p:cNvPr id="24" name="Picture 23">
            <a:extLst>
              <a:ext uri="{FF2B5EF4-FFF2-40B4-BE49-F238E27FC236}">
                <a16:creationId xmlns:a16="http://schemas.microsoft.com/office/drawing/2014/main" id="{C353D726-4E75-BF25-3DFE-62E2BD1881BC}"/>
              </a:ext>
            </a:extLst>
          </p:cNvPr>
          <p:cNvPicPr>
            <a:picLocks noChangeAspect="1"/>
          </p:cNvPicPr>
          <p:nvPr/>
        </p:nvPicPr>
        <p:blipFill>
          <a:blip r:embed="rId2"/>
          <a:stretch>
            <a:fillRect/>
          </a:stretch>
        </p:blipFill>
        <p:spPr>
          <a:xfrm>
            <a:off x="11584904" y="3751769"/>
            <a:ext cx="241300" cy="254000"/>
          </a:xfrm>
          <a:prstGeom prst="rect">
            <a:avLst/>
          </a:prstGeom>
        </p:spPr>
      </p:pic>
      <p:pic>
        <p:nvPicPr>
          <p:cNvPr id="25" name="Picture 24">
            <a:extLst>
              <a:ext uri="{FF2B5EF4-FFF2-40B4-BE49-F238E27FC236}">
                <a16:creationId xmlns:a16="http://schemas.microsoft.com/office/drawing/2014/main" id="{A047D598-DF06-BC0A-82F4-63F95894B712}"/>
              </a:ext>
            </a:extLst>
          </p:cNvPr>
          <p:cNvPicPr>
            <a:picLocks noChangeAspect="1"/>
          </p:cNvPicPr>
          <p:nvPr/>
        </p:nvPicPr>
        <p:blipFill>
          <a:blip r:embed="rId2"/>
          <a:stretch>
            <a:fillRect/>
          </a:stretch>
        </p:blipFill>
        <p:spPr>
          <a:xfrm>
            <a:off x="11584904" y="4252039"/>
            <a:ext cx="241300" cy="254000"/>
          </a:xfrm>
          <a:prstGeom prst="rect">
            <a:avLst/>
          </a:prstGeom>
        </p:spPr>
      </p:pic>
      <p:pic>
        <p:nvPicPr>
          <p:cNvPr id="26" name="Picture 25">
            <a:extLst>
              <a:ext uri="{FF2B5EF4-FFF2-40B4-BE49-F238E27FC236}">
                <a16:creationId xmlns:a16="http://schemas.microsoft.com/office/drawing/2014/main" id="{879DCFC5-0508-6624-0EF8-68A4B1274115}"/>
              </a:ext>
            </a:extLst>
          </p:cNvPr>
          <p:cNvPicPr>
            <a:picLocks noChangeAspect="1"/>
          </p:cNvPicPr>
          <p:nvPr/>
        </p:nvPicPr>
        <p:blipFill>
          <a:blip r:embed="rId2"/>
          <a:stretch>
            <a:fillRect/>
          </a:stretch>
        </p:blipFill>
        <p:spPr>
          <a:xfrm>
            <a:off x="11595414" y="4678502"/>
            <a:ext cx="241300" cy="254000"/>
          </a:xfrm>
          <a:prstGeom prst="rect">
            <a:avLst/>
          </a:prstGeom>
        </p:spPr>
      </p:pic>
      <p:pic>
        <p:nvPicPr>
          <p:cNvPr id="27" name="Picture 26">
            <a:extLst>
              <a:ext uri="{FF2B5EF4-FFF2-40B4-BE49-F238E27FC236}">
                <a16:creationId xmlns:a16="http://schemas.microsoft.com/office/drawing/2014/main" id="{D2CC0726-5595-E1D1-0623-66C6794AF3E3}"/>
              </a:ext>
            </a:extLst>
          </p:cNvPr>
          <p:cNvPicPr>
            <a:picLocks noChangeAspect="1"/>
          </p:cNvPicPr>
          <p:nvPr/>
        </p:nvPicPr>
        <p:blipFill>
          <a:blip r:embed="rId2"/>
          <a:stretch>
            <a:fillRect/>
          </a:stretch>
        </p:blipFill>
        <p:spPr>
          <a:xfrm>
            <a:off x="11595415" y="5051772"/>
            <a:ext cx="241300" cy="254000"/>
          </a:xfrm>
          <a:prstGeom prst="rect">
            <a:avLst/>
          </a:prstGeom>
        </p:spPr>
      </p:pic>
      <p:pic>
        <p:nvPicPr>
          <p:cNvPr id="28" name="Picture 27">
            <a:extLst>
              <a:ext uri="{FF2B5EF4-FFF2-40B4-BE49-F238E27FC236}">
                <a16:creationId xmlns:a16="http://schemas.microsoft.com/office/drawing/2014/main" id="{3E243AE6-97FD-FD73-6C24-FFB44E22425D}"/>
              </a:ext>
            </a:extLst>
          </p:cNvPr>
          <p:cNvPicPr>
            <a:picLocks noChangeAspect="1"/>
          </p:cNvPicPr>
          <p:nvPr/>
        </p:nvPicPr>
        <p:blipFill>
          <a:blip r:embed="rId2"/>
          <a:stretch>
            <a:fillRect/>
          </a:stretch>
        </p:blipFill>
        <p:spPr>
          <a:xfrm>
            <a:off x="11595414" y="5354163"/>
            <a:ext cx="241300" cy="254000"/>
          </a:xfrm>
          <a:prstGeom prst="rect">
            <a:avLst/>
          </a:prstGeom>
        </p:spPr>
      </p:pic>
      <p:pic>
        <p:nvPicPr>
          <p:cNvPr id="29" name="Picture 28">
            <a:extLst>
              <a:ext uri="{FF2B5EF4-FFF2-40B4-BE49-F238E27FC236}">
                <a16:creationId xmlns:a16="http://schemas.microsoft.com/office/drawing/2014/main" id="{F2AE515E-AE5F-6A01-2BB8-F55608D2C766}"/>
              </a:ext>
            </a:extLst>
          </p:cNvPr>
          <p:cNvPicPr>
            <a:picLocks noChangeAspect="1"/>
          </p:cNvPicPr>
          <p:nvPr/>
        </p:nvPicPr>
        <p:blipFill>
          <a:blip r:embed="rId2"/>
          <a:stretch>
            <a:fillRect/>
          </a:stretch>
        </p:blipFill>
        <p:spPr>
          <a:xfrm>
            <a:off x="11595414" y="5663295"/>
            <a:ext cx="241300" cy="254000"/>
          </a:xfrm>
          <a:prstGeom prst="rect">
            <a:avLst/>
          </a:prstGeom>
        </p:spPr>
      </p:pic>
      <p:pic>
        <p:nvPicPr>
          <p:cNvPr id="30" name="Picture 29">
            <a:extLst>
              <a:ext uri="{FF2B5EF4-FFF2-40B4-BE49-F238E27FC236}">
                <a16:creationId xmlns:a16="http://schemas.microsoft.com/office/drawing/2014/main" id="{C2F0DFC1-24BF-3A37-C629-0639CBDD2DAD}"/>
              </a:ext>
            </a:extLst>
          </p:cNvPr>
          <p:cNvPicPr>
            <a:picLocks noChangeAspect="1"/>
          </p:cNvPicPr>
          <p:nvPr/>
        </p:nvPicPr>
        <p:blipFill>
          <a:blip r:embed="rId2"/>
          <a:stretch>
            <a:fillRect/>
          </a:stretch>
        </p:blipFill>
        <p:spPr>
          <a:xfrm>
            <a:off x="11584904" y="5987556"/>
            <a:ext cx="241300" cy="254000"/>
          </a:xfrm>
          <a:prstGeom prst="rect">
            <a:avLst/>
          </a:prstGeom>
        </p:spPr>
      </p:pic>
      <p:pic>
        <p:nvPicPr>
          <p:cNvPr id="31" name="Picture 30">
            <a:extLst>
              <a:ext uri="{FF2B5EF4-FFF2-40B4-BE49-F238E27FC236}">
                <a16:creationId xmlns:a16="http://schemas.microsoft.com/office/drawing/2014/main" id="{9F5CF547-BDF8-285B-BFE1-F1E50D974B49}"/>
              </a:ext>
            </a:extLst>
          </p:cNvPr>
          <p:cNvPicPr>
            <a:picLocks noChangeAspect="1"/>
          </p:cNvPicPr>
          <p:nvPr/>
        </p:nvPicPr>
        <p:blipFill>
          <a:blip r:embed="rId2"/>
          <a:stretch>
            <a:fillRect/>
          </a:stretch>
        </p:blipFill>
        <p:spPr>
          <a:xfrm>
            <a:off x="11584904" y="6340491"/>
            <a:ext cx="241300" cy="254000"/>
          </a:xfrm>
          <a:prstGeom prst="rect">
            <a:avLst/>
          </a:prstGeom>
        </p:spPr>
      </p:pic>
    </p:spTree>
    <p:extLst>
      <p:ext uri="{BB962C8B-B14F-4D97-AF65-F5344CB8AC3E}">
        <p14:creationId xmlns:p14="http://schemas.microsoft.com/office/powerpoint/2010/main" val="848365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858BD-8588-1DE5-7EC9-BBBE52179629}"/>
              </a:ext>
            </a:extLst>
          </p:cNvPr>
          <p:cNvSpPr>
            <a:spLocks noGrp="1"/>
          </p:cNvSpPr>
          <p:nvPr>
            <p:ph type="title"/>
          </p:nvPr>
        </p:nvSpPr>
        <p:spPr>
          <a:xfrm>
            <a:off x="363254" y="627141"/>
            <a:ext cx="11828745" cy="429116"/>
          </a:xfrm>
        </p:spPr>
        <p:txBody>
          <a:bodyPr/>
          <a:lstStyle/>
          <a:p>
            <a:r>
              <a:rPr lang="en-US" dirty="0"/>
              <a:t>CP4D Administration and Audit Trail</a:t>
            </a:r>
          </a:p>
        </p:txBody>
      </p:sp>
      <p:graphicFrame>
        <p:nvGraphicFramePr>
          <p:cNvPr id="7" name="Table 7">
            <a:extLst>
              <a:ext uri="{FF2B5EF4-FFF2-40B4-BE49-F238E27FC236}">
                <a16:creationId xmlns:a16="http://schemas.microsoft.com/office/drawing/2014/main" id="{39E24872-4524-366F-AAAA-7D8C1E7A56D9}"/>
              </a:ext>
            </a:extLst>
          </p:cNvPr>
          <p:cNvGraphicFramePr>
            <a:graphicFrameLocks noGrp="1"/>
          </p:cNvGraphicFramePr>
          <p:nvPr>
            <p:extLst>
              <p:ext uri="{D42A27DB-BD31-4B8C-83A1-F6EECF244321}">
                <p14:modId xmlns:p14="http://schemas.microsoft.com/office/powerpoint/2010/main" val="352236967"/>
              </p:ext>
            </p:extLst>
          </p:nvPr>
        </p:nvGraphicFramePr>
        <p:xfrm>
          <a:off x="136790" y="1388165"/>
          <a:ext cx="8187403" cy="2072640"/>
        </p:xfrm>
        <a:graphic>
          <a:graphicData uri="http://schemas.openxmlformats.org/drawingml/2006/table">
            <a:tbl>
              <a:tblPr firstRow="1" bandRow="1">
                <a:tableStyleId>{5C22544A-7EE6-4342-B048-85BDC9FD1C3A}</a:tableStyleId>
              </a:tblPr>
              <a:tblGrid>
                <a:gridCol w="8187403">
                  <a:extLst>
                    <a:ext uri="{9D8B030D-6E8A-4147-A177-3AD203B41FA5}">
                      <a16:colId xmlns:a16="http://schemas.microsoft.com/office/drawing/2014/main" val="3320851099"/>
                    </a:ext>
                  </a:extLst>
                </a:gridCol>
              </a:tblGrid>
              <a:tr h="304800">
                <a:tc>
                  <a:txBody>
                    <a:bodyPr/>
                    <a:lstStyle/>
                    <a:p>
                      <a:pPr algn="ctr">
                        <a:buFontTx/>
                        <a:buNone/>
                      </a:pPr>
                      <a:r>
                        <a:rPr lang="en-US" sz="900" dirty="0">
                          <a:solidFill>
                            <a:schemeClr val="tx1"/>
                          </a:solidFill>
                          <a:latin typeface="IBM Plex Sans" panose="020B0503050203000203" pitchFamily="34" charset="0"/>
                        </a:rPr>
                        <a:t>Functional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719689"/>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000" b="0" i="0" u="none" strike="noStrike" dirty="0">
                          <a:solidFill>
                            <a:srgbClr val="000000"/>
                          </a:solidFill>
                          <a:effectLst/>
                          <a:latin typeface="IBM Plex Sans" panose="020B0503050203000203" pitchFamily="34" charset="0"/>
                        </a:rPr>
                        <a:t>A3.6.8 (Does the system support business users' role-base setting and maintenance of users of audit trail function (ref: Access Control / Security Access) e.g. define 'who' can see 'what' in audit trail history)</a:t>
                      </a:r>
                      <a:endPar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171406"/>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1000" b="0" i="0" u="none" strike="noStrike" dirty="0">
                          <a:solidFill>
                            <a:srgbClr val="000000"/>
                          </a:solidFill>
                          <a:effectLst/>
                          <a:latin typeface="IBM Plex Sans" panose="020B0503050203000203" pitchFamily="34" charset="0"/>
                        </a:rPr>
                        <a:t>A4.1.3 (Does the systems support multi-tenancy)</a:t>
                      </a:r>
                      <a:endPar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6377207"/>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0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 4.2.7 (analysis of CPU consumption)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8555082"/>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A4.2.8 (performance options for training – </a:t>
                      </a:r>
                      <a:r>
                        <a:rPr kumimoji="0" lang="en-SG" sz="10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eg</a:t>
                      </a:r>
                      <a:r>
                        <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quotas)</a:t>
                      </a:r>
                    </a:p>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3879310"/>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A4.2.13 (scaling)</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7609583"/>
                  </a:ext>
                </a:extLst>
              </a:tr>
            </a:tbl>
          </a:graphicData>
        </a:graphic>
      </p:graphicFrame>
      <p:pic>
        <p:nvPicPr>
          <p:cNvPr id="2" name="Picture 1">
            <a:extLst>
              <a:ext uri="{FF2B5EF4-FFF2-40B4-BE49-F238E27FC236}">
                <a16:creationId xmlns:a16="http://schemas.microsoft.com/office/drawing/2014/main" id="{24CBADF2-998F-41B1-9878-FA1D147950B5}"/>
              </a:ext>
            </a:extLst>
          </p:cNvPr>
          <p:cNvPicPr>
            <a:picLocks noChangeAspect="1"/>
          </p:cNvPicPr>
          <p:nvPr/>
        </p:nvPicPr>
        <p:blipFill>
          <a:blip r:embed="rId2"/>
          <a:stretch>
            <a:fillRect/>
          </a:stretch>
        </p:blipFill>
        <p:spPr>
          <a:xfrm>
            <a:off x="8082893" y="1755954"/>
            <a:ext cx="241300" cy="254000"/>
          </a:xfrm>
          <a:prstGeom prst="rect">
            <a:avLst/>
          </a:prstGeom>
        </p:spPr>
      </p:pic>
      <p:pic>
        <p:nvPicPr>
          <p:cNvPr id="4" name="Picture 3">
            <a:extLst>
              <a:ext uri="{FF2B5EF4-FFF2-40B4-BE49-F238E27FC236}">
                <a16:creationId xmlns:a16="http://schemas.microsoft.com/office/drawing/2014/main" id="{29A2F00C-2314-1A61-E475-931621BCA0B4}"/>
              </a:ext>
            </a:extLst>
          </p:cNvPr>
          <p:cNvPicPr>
            <a:picLocks noChangeAspect="1"/>
          </p:cNvPicPr>
          <p:nvPr/>
        </p:nvPicPr>
        <p:blipFill>
          <a:blip r:embed="rId2"/>
          <a:stretch>
            <a:fillRect/>
          </a:stretch>
        </p:blipFill>
        <p:spPr>
          <a:xfrm>
            <a:off x="8082893" y="2130173"/>
            <a:ext cx="241300" cy="254000"/>
          </a:xfrm>
          <a:prstGeom prst="rect">
            <a:avLst/>
          </a:prstGeom>
        </p:spPr>
      </p:pic>
      <p:pic>
        <p:nvPicPr>
          <p:cNvPr id="5" name="Picture 4">
            <a:extLst>
              <a:ext uri="{FF2B5EF4-FFF2-40B4-BE49-F238E27FC236}">
                <a16:creationId xmlns:a16="http://schemas.microsoft.com/office/drawing/2014/main" id="{0235E9F5-41D9-88B5-E20E-B1188DABFB03}"/>
              </a:ext>
            </a:extLst>
          </p:cNvPr>
          <p:cNvPicPr>
            <a:picLocks noChangeAspect="1"/>
          </p:cNvPicPr>
          <p:nvPr/>
        </p:nvPicPr>
        <p:blipFill>
          <a:blip r:embed="rId2"/>
          <a:stretch>
            <a:fillRect/>
          </a:stretch>
        </p:blipFill>
        <p:spPr>
          <a:xfrm>
            <a:off x="8062310" y="2453384"/>
            <a:ext cx="241300" cy="254000"/>
          </a:xfrm>
          <a:prstGeom prst="rect">
            <a:avLst/>
          </a:prstGeom>
        </p:spPr>
      </p:pic>
      <p:pic>
        <p:nvPicPr>
          <p:cNvPr id="6" name="Picture 5">
            <a:extLst>
              <a:ext uri="{FF2B5EF4-FFF2-40B4-BE49-F238E27FC236}">
                <a16:creationId xmlns:a16="http://schemas.microsoft.com/office/drawing/2014/main" id="{A86EA0EB-949C-A7B9-EAB3-0775158BB2FB}"/>
              </a:ext>
            </a:extLst>
          </p:cNvPr>
          <p:cNvPicPr>
            <a:picLocks noChangeAspect="1"/>
          </p:cNvPicPr>
          <p:nvPr/>
        </p:nvPicPr>
        <p:blipFill>
          <a:blip r:embed="rId2"/>
          <a:stretch>
            <a:fillRect/>
          </a:stretch>
        </p:blipFill>
        <p:spPr>
          <a:xfrm>
            <a:off x="8062310" y="2785292"/>
            <a:ext cx="241300" cy="254000"/>
          </a:xfrm>
          <a:prstGeom prst="rect">
            <a:avLst/>
          </a:prstGeom>
        </p:spPr>
      </p:pic>
      <p:pic>
        <p:nvPicPr>
          <p:cNvPr id="8" name="Picture 7">
            <a:extLst>
              <a:ext uri="{FF2B5EF4-FFF2-40B4-BE49-F238E27FC236}">
                <a16:creationId xmlns:a16="http://schemas.microsoft.com/office/drawing/2014/main" id="{B319915F-A632-8D23-CC13-DCF297A7BA22}"/>
              </a:ext>
            </a:extLst>
          </p:cNvPr>
          <p:cNvPicPr>
            <a:picLocks noChangeAspect="1"/>
          </p:cNvPicPr>
          <p:nvPr/>
        </p:nvPicPr>
        <p:blipFill>
          <a:blip r:embed="rId2"/>
          <a:stretch>
            <a:fillRect/>
          </a:stretch>
        </p:blipFill>
        <p:spPr>
          <a:xfrm>
            <a:off x="8041727" y="3175000"/>
            <a:ext cx="241300" cy="254000"/>
          </a:xfrm>
          <a:prstGeom prst="rect">
            <a:avLst/>
          </a:prstGeom>
        </p:spPr>
      </p:pic>
    </p:spTree>
    <p:extLst>
      <p:ext uri="{BB962C8B-B14F-4D97-AF65-F5344CB8AC3E}">
        <p14:creationId xmlns:p14="http://schemas.microsoft.com/office/powerpoint/2010/main" val="3148931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082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858BD-8588-1DE5-7EC9-BBBE52179629}"/>
              </a:ext>
            </a:extLst>
          </p:cNvPr>
          <p:cNvSpPr>
            <a:spLocks noGrp="1"/>
          </p:cNvSpPr>
          <p:nvPr>
            <p:ph type="title"/>
          </p:nvPr>
        </p:nvSpPr>
        <p:spPr>
          <a:xfrm>
            <a:off x="363254" y="627141"/>
            <a:ext cx="11828745" cy="429116"/>
          </a:xfrm>
        </p:spPr>
        <p:txBody>
          <a:bodyPr/>
          <a:lstStyle/>
          <a:p>
            <a:r>
              <a:rPr lang="en-US" dirty="0"/>
              <a:t>Presenters</a:t>
            </a:r>
          </a:p>
        </p:txBody>
      </p:sp>
      <p:pic>
        <p:nvPicPr>
          <p:cNvPr id="2" name="Picture 1">
            <a:extLst>
              <a:ext uri="{FF2B5EF4-FFF2-40B4-BE49-F238E27FC236}">
                <a16:creationId xmlns:a16="http://schemas.microsoft.com/office/drawing/2014/main" id="{1ABF729D-EC10-A41D-D525-EF196C7DFDEF}"/>
              </a:ext>
            </a:extLst>
          </p:cNvPr>
          <p:cNvPicPr>
            <a:picLocks noChangeAspect="1"/>
          </p:cNvPicPr>
          <p:nvPr/>
        </p:nvPicPr>
        <p:blipFill>
          <a:blip r:embed="rId2"/>
          <a:stretch>
            <a:fillRect/>
          </a:stretch>
        </p:blipFill>
        <p:spPr>
          <a:xfrm>
            <a:off x="7265110" y="1710397"/>
            <a:ext cx="1182855" cy="1182855"/>
          </a:xfrm>
          <a:prstGeom prst="rect">
            <a:avLst/>
          </a:prstGeom>
        </p:spPr>
      </p:pic>
      <p:pic>
        <p:nvPicPr>
          <p:cNvPr id="4" name="Picture 3">
            <a:extLst>
              <a:ext uri="{FF2B5EF4-FFF2-40B4-BE49-F238E27FC236}">
                <a16:creationId xmlns:a16="http://schemas.microsoft.com/office/drawing/2014/main" id="{C6A3F2E2-60DA-073A-BB2F-5BED10FD66FC}"/>
              </a:ext>
            </a:extLst>
          </p:cNvPr>
          <p:cNvPicPr>
            <a:picLocks noChangeAspect="1"/>
          </p:cNvPicPr>
          <p:nvPr/>
        </p:nvPicPr>
        <p:blipFill>
          <a:blip r:embed="rId3"/>
          <a:stretch>
            <a:fillRect/>
          </a:stretch>
        </p:blipFill>
        <p:spPr>
          <a:xfrm>
            <a:off x="3654737" y="1648932"/>
            <a:ext cx="1263427" cy="1263427"/>
          </a:xfrm>
          <a:prstGeom prst="rect">
            <a:avLst/>
          </a:prstGeom>
        </p:spPr>
      </p:pic>
      <p:pic>
        <p:nvPicPr>
          <p:cNvPr id="5" name="Picture 2">
            <a:extLst>
              <a:ext uri="{FF2B5EF4-FFF2-40B4-BE49-F238E27FC236}">
                <a16:creationId xmlns:a16="http://schemas.microsoft.com/office/drawing/2014/main" id="{4DB89939-938C-A1A3-D0B3-D03F65C10FE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80814" y="1648932"/>
            <a:ext cx="1263427" cy="12634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8647046-0BC1-3190-A5B8-3557614E720A}"/>
              </a:ext>
            </a:extLst>
          </p:cNvPr>
          <p:cNvSpPr txBox="1"/>
          <p:nvPr/>
        </p:nvSpPr>
        <p:spPr>
          <a:xfrm>
            <a:off x="1586211" y="2975024"/>
            <a:ext cx="1734206" cy="461665"/>
          </a:xfrm>
          <a:prstGeom prst="rect">
            <a:avLst/>
          </a:prstGeom>
          <a:noFill/>
        </p:spPr>
        <p:txBody>
          <a:bodyPr wrap="square" rtlCol="0">
            <a:spAutoFit/>
          </a:bodyPr>
          <a:lstStyle/>
          <a:p>
            <a:pPr algn="ctr"/>
            <a:r>
              <a:rPr lang="en-US" sz="1200" b="1" dirty="0"/>
              <a:t>Anup Kumar</a:t>
            </a:r>
          </a:p>
          <a:p>
            <a:pPr algn="ctr"/>
            <a:r>
              <a:rPr lang="en-US" sz="1200" dirty="0"/>
              <a:t>Platform admin</a:t>
            </a:r>
          </a:p>
        </p:txBody>
      </p:sp>
      <p:sp>
        <p:nvSpPr>
          <p:cNvPr id="11" name="TextBox 10">
            <a:extLst>
              <a:ext uri="{FF2B5EF4-FFF2-40B4-BE49-F238E27FC236}">
                <a16:creationId xmlns:a16="http://schemas.microsoft.com/office/drawing/2014/main" id="{E38A4089-1F9A-59C8-E8FC-DA0C16E4A4FF}"/>
              </a:ext>
            </a:extLst>
          </p:cNvPr>
          <p:cNvSpPr txBox="1"/>
          <p:nvPr/>
        </p:nvSpPr>
        <p:spPr>
          <a:xfrm>
            <a:off x="3320417" y="2975024"/>
            <a:ext cx="1734206" cy="461665"/>
          </a:xfrm>
          <a:prstGeom prst="rect">
            <a:avLst/>
          </a:prstGeom>
          <a:noFill/>
        </p:spPr>
        <p:txBody>
          <a:bodyPr wrap="square" rtlCol="0">
            <a:spAutoFit/>
          </a:bodyPr>
          <a:lstStyle/>
          <a:p>
            <a:pPr algn="ctr"/>
            <a:r>
              <a:rPr lang="en-US" sz="1200" b="1" dirty="0"/>
              <a:t>John Isaac</a:t>
            </a:r>
          </a:p>
          <a:p>
            <a:pPr algn="ctr"/>
            <a:r>
              <a:rPr lang="en-US" sz="1200" dirty="0"/>
              <a:t>OCP admin</a:t>
            </a:r>
          </a:p>
        </p:txBody>
      </p:sp>
      <p:sp>
        <p:nvSpPr>
          <p:cNvPr id="12" name="TextBox 11">
            <a:extLst>
              <a:ext uri="{FF2B5EF4-FFF2-40B4-BE49-F238E27FC236}">
                <a16:creationId xmlns:a16="http://schemas.microsoft.com/office/drawing/2014/main" id="{12D03BB2-72AE-3A61-17F8-6DF8ACADEB67}"/>
              </a:ext>
            </a:extLst>
          </p:cNvPr>
          <p:cNvSpPr txBox="1"/>
          <p:nvPr/>
        </p:nvSpPr>
        <p:spPr>
          <a:xfrm>
            <a:off x="6989434" y="2912359"/>
            <a:ext cx="1734206" cy="461665"/>
          </a:xfrm>
          <a:prstGeom prst="rect">
            <a:avLst/>
          </a:prstGeom>
          <a:noFill/>
        </p:spPr>
        <p:txBody>
          <a:bodyPr wrap="square" rtlCol="0">
            <a:spAutoFit/>
          </a:bodyPr>
          <a:lstStyle/>
          <a:p>
            <a:pPr algn="ctr"/>
            <a:r>
              <a:rPr lang="en-US" sz="1200" b="1" dirty="0"/>
              <a:t>Sunny P</a:t>
            </a:r>
          </a:p>
          <a:p>
            <a:pPr algn="ctr"/>
            <a:r>
              <a:rPr lang="en-US" sz="1200" dirty="0"/>
              <a:t>Governance</a:t>
            </a:r>
          </a:p>
        </p:txBody>
      </p:sp>
      <p:pic>
        <p:nvPicPr>
          <p:cNvPr id="14" name="Picture 13" descr="A person smiling at the camera&#10;&#10;Description automatically generated">
            <a:extLst>
              <a:ext uri="{FF2B5EF4-FFF2-40B4-BE49-F238E27FC236}">
                <a16:creationId xmlns:a16="http://schemas.microsoft.com/office/drawing/2014/main" id="{2CEE6064-3BAF-59B7-C638-120360E28E52}"/>
              </a:ext>
            </a:extLst>
          </p:cNvPr>
          <p:cNvPicPr>
            <a:picLocks noChangeAspect="1"/>
          </p:cNvPicPr>
          <p:nvPr/>
        </p:nvPicPr>
        <p:blipFill>
          <a:blip r:embed="rId5"/>
          <a:stretch>
            <a:fillRect/>
          </a:stretch>
        </p:blipFill>
        <p:spPr>
          <a:xfrm>
            <a:off x="5491187" y="1710397"/>
            <a:ext cx="1209626" cy="1239867"/>
          </a:xfrm>
          <a:prstGeom prst="rect">
            <a:avLst/>
          </a:prstGeom>
        </p:spPr>
      </p:pic>
      <p:sp>
        <p:nvSpPr>
          <p:cNvPr id="15" name="TextBox 14">
            <a:extLst>
              <a:ext uri="{FF2B5EF4-FFF2-40B4-BE49-F238E27FC236}">
                <a16:creationId xmlns:a16="http://schemas.microsoft.com/office/drawing/2014/main" id="{9D88F2B0-AF1C-9C4B-1825-2B37118DAF89}"/>
              </a:ext>
            </a:extLst>
          </p:cNvPr>
          <p:cNvSpPr txBox="1"/>
          <p:nvPr/>
        </p:nvSpPr>
        <p:spPr>
          <a:xfrm>
            <a:off x="5054623" y="2975024"/>
            <a:ext cx="1734206" cy="461665"/>
          </a:xfrm>
          <a:prstGeom prst="rect">
            <a:avLst/>
          </a:prstGeom>
          <a:noFill/>
        </p:spPr>
        <p:txBody>
          <a:bodyPr wrap="square" rtlCol="0">
            <a:spAutoFit/>
          </a:bodyPr>
          <a:lstStyle/>
          <a:p>
            <a:pPr algn="ctr"/>
            <a:r>
              <a:rPr lang="en-US" sz="1200" b="1" dirty="0"/>
              <a:t>Anna Wang</a:t>
            </a:r>
            <a:br>
              <a:rPr lang="en-US" sz="1200" b="1" dirty="0"/>
            </a:br>
            <a:r>
              <a:rPr lang="en-US" sz="1200" dirty="0"/>
              <a:t>Security</a:t>
            </a:r>
          </a:p>
        </p:txBody>
      </p:sp>
    </p:spTree>
    <p:extLst>
      <p:ext uri="{BB962C8B-B14F-4D97-AF65-F5344CB8AC3E}">
        <p14:creationId xmlns:p14="http://schemas.microsoft.com/office/powerpoint/2010/main" val="3177854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9D1D8FFD-5443-5876-2E7A-43EC3ACD241B}"/>
              </a:ext>
            </a:extLst>
          </p:cNvPr>
          <p:cNvSpPr>
            <a:spLocks noGrp="1"/>
          </p:cNvSpPr>
          <p:nvPr>
            <p:ph type="ctrTitle"/>
          </p:nvPr>
        </p:nvSpPr>
        <p:spPr>
          <a:xfrm>
            <a:off x="838199" y="1120676"/>
            <a:ext cx="7021513" cy="2308324"/>
          </a:xfrm>
        </p:spPr>
        <p:txBody>
          <a:bodyPr>
            <a:normAutofit/>
          </a:bodyPr>
          <a:lstStyle/>
          <a:p>
            <a:pPr algn="l"/>
            <a:r>
              <a:rPr lang="en-CN" sz="7200" dirty="0">
                <a:solidFill>
                  <a:schemeClr val="bg1"/>
                </a:solidFill>
              </a:rPr>
              <a:t>SPSS Modeler</a:t>
            </a:r>
            <a:br>
              <a:rPr lang="en-CN" sz="7200" dirty="0">
                <a:solidFill>
                  <a:schemeClr val="bg1"/>
                </a:solidFill>
              </a:rPr>
            </a:br>
            <a:r>
              <a:rPr lang="en-CN" sz="7200" dirty="0">
                <a:solidFill>
                  <a:schemeClr val="bg1"/>
                </a:solidFill>
              </a:rPr>
              <a:t>autoscaling demo</a:t>
            </a:r>
          </a:p>
        </p:txBody>
      </p:sp>
      <p:sp>
        <p:nvSpPr>
          <p:cNvPr id="3" name="Subtitle 2">
            <a:extLst>
              <a:ext uri="{FF2B5EF4-FFF2-40B4-BE49-F238E27FC236}">
                <a16:creationId xmlns:a16="http://schemas.microsoft.com/office/drawing/2014/main" id="{163EE07B-5F3C-7A25-E9E3-F7B4ED5ED56E}"/>
              </a:ext>
            </a:extLst>
          </p:cNvPr>
          <p:cNvSpPr>
            <a:spLocks noGrp="1"/>
          </p:cNvSpPr>
          <p:nvPr>
            <p:ph type="subTitle" idx="1"/>
          </p:nvPr>
        </p:nvSpPr>
        <p:spPr>
          <a:xfrm>
            <a:off x="835024" y="3809999"/>
            <a:ext cx="7025753" cy="1012778"/>
          </a:xfrm>
        </p:spPr>
        <p:txBody>
          <a:bodyPr>
            <a:normAutofit fontScale="85000" lnSpcReduction="20000"/>
          </a:bodyPr>
          <a:lstStyle/>
          <a:p>
            <a:pPr algn="l"/>
            <a:r>
              <a:rPr lang="en-CN" dirty="0">
                <a:solidFill>
                  <a:schemeClr val="bg1"/>
                </a:solidFill>
              </a:rPr>
              <a:t>Hongwe Jia</a:t>
            </a:r>
          </a:p>
          <a:p>
            <a:pPr algn="l"/>
            <a:r>
              <a:rPr lang="en-CN" dirty="0">
                <a:solidFill>
                  <a:schemeClr val="bg1"/>
                </a:solidFill>
              </a:rPr>
              <a:t>Center of Excellence</a:t>
            </a:r>
          </a:p>
          <a:p>
            <a:pPr algn="l"/>
            <a:r>
              <a:rPr lang="en-CN" dirty="0">
                <a:solidFill>
                  <a:schemeClr val="bg1"/>
                </a:solidFill>
              </a:rPr>
              <a:t>IBM Software Support</a:t>
            </a:r>
          </a:p>
        </p:txBody>
      </p:sp>
    </p:spTree>
    <p:extLst>
      <p:ext uri="{BB962C8B-B14F-4D97-AF65-F5344CB8AC3E}">
        <p14:creationId xmlns:p14="http://schemas.microsoft.com/office/powerpoint/2010/main" val="3771535679"/>
      </p:ext>
    </p:extLst>
  </p:cSld>
  <p:clrMapOvr>
    <a:masterClrMapping/>
  </p:clrMapOvr>
  <mc:AlternateContent xmlns:mc="http://schemas.openxmlformats.org/markup-compatibility/2006" xmlns:p14="http://schemas.microsoft.com/office/powerpoint/2010/main">
    <mc:Choice Requires="p14">
      <p:transition spd="slow" p14:dur="2000" advTm="13462"/>
    </mc:Choice>
    <mc:Fallback xmlns="">
      <p:transition spd="slow" advTm="1346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62C2B-52A5-ED1D-91DA-54C34BC3BFDE}"/>
              </a:ext>
            </a:extLst>
          </p:cNvPr>
          <p:cNvSpPr>
            <a:spLocks noGrp="1"/>
          </p:cNvSpPr>
          <p:nvPr>
            <p:ph type="title"/>
          </p:nvPr>
        </p:nvSpPr>
        <p:spPr/>
        <p:txBody>
          <a:bodyPr>
            <a:normAutofit/>
          </a:bodyPr>
          <a:lstStyle/>
          <a:p>
            <a:r>
              <a:rPr lang="en-US" sz="3600" dirty="0"/>
              <a:t>Enable horizontal autoscaling for SPSS</a:t>
            </a:r>
            <a:endParaRPr lang="en-CN" sz="3600" dirty="0"/>
          </a:p>
        </p:txBody>
      </p:sp>
      <p:sp>
        <p:nvSpPr>
          <p:cNvPr id="3" name="Content Placeholder 2">
            <a:extLst>
              <a:ext uri="{FF2B5EF4-FFF2-40B4-BE49-F238E27FC236}">
                <a16:creationId xmlns:a16="http://schemas.microsoft.com/office/drawing/2014/main" id="{10AC606F-E1F9-5CB8-D248-DE14E45CEFC7}"/>
              </a:ext>
            </a:extLst>
          </p:cNvPr>
          <p:cNvSpPr>
            <a:spLocks noGrp="1"/>
          </p:cNvSpPr>
          <p:nvPr>
            <p:ph idx="1"/>
          </p:nvPr>
        </p:nvSpPr>
        <p:spPr/>
        <p:txBody>
          <a:bodyPr/>
          <a:lstStyle/>
          <a:p>
            <a:r>
              <a:rPr lang="en-US" dirty="0"/>
              <a:t>Run the following command to enable horizontal autoscaling for the service:</a:t>
            </a:r>
            <a:endParaRPr lang="en-CN" dirty="0"/>
          </a:p>
        </p:txBody>
      </p:sp>
      <p:pic>
        <p:nvPicPr>
          <p:cNvPr id="38" name="Audio 37">
            <a:extLst>
              <a:ext uri="{FF2B5EF4-FFF2-40B4-BE49-F238E27FC236}">
                <a16:creationId xmlns:a16="http://schemas.microsoft.com/office/drawing/2014/main" id="{6D7F72C1-FF73-1428-1F0E-0A38A859AD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
        <p:nvSpPr>
          <p:cNvPr id="5" name="Rectangle 4">
            <a:extLst>
              <a:ext uri="{FF2B5EF4-FFF2-40B4-BE49-F238E27FC236}">
                <a16:creationId xmlns:a16="http://schemas.microsoft.com/office/drawing/2014/main" id="{CA0B3E0A-12AF-71A0-31D6-7A7DCE2B922C}"/>
              </a:ext>
            </a:extLst>
          </p:cNvPr>
          <p:cNvSpPr/>
          <p:nvPr/>
        </p:nvSpPr>
        <p:spPr>
          <a:xfrm>
            <a:off x="1101591" y="3051966"/>
            <a:ext cx="9040633" cy="13418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oc</a:t>
            </a: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patch </a:t>
            </a:r>
            <a:r>
              <a:rPr kumimoji="0" lang="en-US" sz="1800" b="0" i="1"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spss</a:t>
            </a: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1"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spss</a:t>
            </a: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--namespace ${PROJECT_CPD_INST_OPERANDS}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--patch '{"spec":{"</a:t>
            </a:r>
            <a:r>
              <a:rPr kumimoji="0" lang="en-US" sz="1800" b="0" i="1"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autoScaleConfig</a:t>
            </a: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":true}}'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--type=merge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41659064"/>
      </p:ext>
    </p:extLst>
  </p:cSld>
  <p:clrMapOvr>
    <a:masterClrMapping/>
  </p:clrMapOvr>
  <mc:AlternateContent xmlns:mc="http://schemas.openxmlformats.org/markup-compatibility/2006" xmlns:p14="http://schemas.microsoft.com/office/powerpoint/2010/main">
    <mc:Choice Requires="p14">
      <p:transition spd="slow" p14:dur="2000" advTm="21678"/>
    </mc:Choice>
    <mc:Fallback xmlns="">
      <p:transition spd="slow" advTm="21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62C2B-52A5-ED1D-91DA-54C34BC3BFDE}"/>
              </a:ext>
            </a:extLst>
          </p:cNvPr>
          <p:cNvSpPr>
            <a:spLocks noGrp="1"/>
          </p:cNvSpPr>
          <p:nvPr>
            <p:ph type="title"/>
          </p:nvPr>
        </p:nvSpPr>
        <p:spPr/>
        <p:txBody>
          <a:bodyPr>
            <a:normAutofit/>
          </a:bodyPr>
          <a:lstStyle/>
          <a:p>
            <a:r>
              <a:rPr lang="en-US" sz="3600" dirty="0"/>
              <a:t>Check the horizontal pod </a:t>
            </a:r>
            <a:r>
              <a:rPr lang="en-US" sz="3600" dirty="0" err="1"/>
              <a:t>autoscaler</a:t>
            </a:r>
            <a:r>
              <a:rPr lang="en-US" sz="3600" dirty="0"/>
              <a:t> (HPA)</a:t>
            </a:r>
            <a:endParaRPr lang="en-CN" sz="3600" dirty="0"/>
          </a:p>
        </p:txBody>
      </p:sp>
      <p:sp>
        <p:nvSpPr>
          <p:cNvPr id="3" name="Content Placeholder 2">
            <a:extLst>
              <a:ext uri="{FF2B5EF4-FFF2-40B4-BE49-F238E27FC236}">
                <a16:creationId xmlns:a16="http://schemas.microsoft.com/office/drawing/2014/main" id="{10AC606F-E1F9-5CB8-D248-DE14E45CEFC7}"/>
              </a:ext>
            </a:extLst>
          </p:cNvPr>
          <p:cNvSpPr>
            <a:spLocks noGrp="1"/>
          </p:cNvSpPr>
          <p:nvPr>
            <p:ph idx="1"/>
          </p:nvPr>
        </p:nvSpPr>
        <p:spPr>
          <a:xfrm>
            <a:off x="838200" y="1634794"/>
            <a:ext cx="10515600" cy="4351338"/>
          </a:xfrm>
        </p:spPr>
        <p:txBody>
          <a:bodyPr>
            <a:normAutofit/>
          </a:bodyPr>
          <a:lstStyle/>
          <a:p>
            <a:r>
              <a:rPr lang="en-US" sz="2400" dirty="0"/>
              <a:t>Run below command to check whether the horizontal pod </a:t>
            </a:r>
            <a:r>
              <a:rPr lang="en-US" sz="2400" dirty="0" err="1"/>
              <a:t>autoscaler</a:t>
            </a:r>
            <a:r>
              <a:rPr lang="en-US" sz="2400" dirty="0"/>
              <a:t> created successfully or not:</a:t>
            </a:r>
            <a:endParaRPr lang="en-CN" sz="2400" dirty="0"/>
          </a:p>
        </p:txBody>
      </p:sp>
      <p:sp>
        <p:nvSpPr>
          <p:cNvPr id="5" name="Rectangle 4">
            <a:extLst>
              <a:ext uri="{FF2B5EF4-FFF2-40B4-BE49-F238E27FC236}">
                <a16:creationId xmlns:a16="http://schemas.microsoft.com/office/drawing/2014/main" id="{831ECC54-13BB-02ED-A53C-32AEC126E4A4}"/>
              </a:ext>
            </a:extLst>
          </p:cNvPr>
          <p:cNvSpPr/>
          <p:nvPr/>
        </p:nvSpPr>
        <p:spPr>
          <a:xfrm>
            <a:off x="1160890" y="2619994"/>
            <a:ext cx="8262889" cy="7653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r>
              <a:rPr kumimoji="0" lang="en-CN"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 get hpa | grep spss</a:t>
            </a:r>
          </a:p>
        </p:txBody>
      </p:sp>
      <p:pic>
        <p:nvPicPr>
          <p:cNvPr id="4" name="Picture 3">
            <a:extLst>
              <a:ext uri="{FF2B5EF4-FFF2-40B4-BE49-F238E27FC236}">
                <a16:creationId xmlns:a16="http://schemas.microsoft.com/office/drawing/2014/main" id="{7F16BBFB-04C3-C108-981A-2A46B68F75E1}"/>
              </a:ext>
            </a:extLst>
          </p:cNvPr>
          <p:cNvPicPr>
            <a:picLocks noChangeAspect="1"/>
          </p:cNvPicPr>
          <p:nvPr/>
        </p:nvPicPr>
        <p:blipFill>
          <a:blip r:embed="rId2"/>
          <a:stretch>
            <a:fillRect/>
          </a:stretch>
        </p:blipFill>
        <p:spPr>
          <a:xfrm>
            <a:off x="1160890" y="4006125"/>
            <a:ext cx="9796817" cy="616975"/>
          </a:xfrm>
          <a:prstGeom prst="rect">
            <a:avLst/>
          </a:prstGeom>
        </p:spPr>
      </p:pic>
    </p:spTree>
    <p:extLst>
      <p:ext uri="{BB962C8B-B14F-4D97-AF65-F5344CB8AC3E}">
        <p14:creationId xmlns:p14="http://schemas.microsoft.com/office/powerpoint/2010/main" val="2364463496"/>
      </p:ext>
    </p:extLst>
  </p:cSld>
  <p:clrMapOvr>
    <a:masterClrMapping/>
  </p:clrMapOvr>
  <mc:AlternateContent xmlns:mc="http://schemas.openxmlformats.org/markup-compatibility/2006" xmlns:p14="http://schemas.microsoft.com/office/powerpoint/2010/main">
    <mc:Choice Requires="p14">
      <p:transition spd="slow" p14:dur="2000" advTm="10432"/>
    </mc:Choice>
    <mc:Fallback xmlns="">
      <p:transition spd="slow" advTm="1043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62C2B-52A5-ED1D-91DA-54C34BC3BFDE}"/>
              </a:ext>
            </a:extLst>
          </p:cNvPr>
          <p:cNvSpPr>
            <a:spLocks noGrp="1"/>
          </p:cNvSpPr>
          <p:nvPr>
            <p:ph type="title"/>
          </p:nvPr>
        </p:nvSpPr>
        <p:spPr>
          <a:xfrm>
            <a:off x="752959" y="56220"/>
            <a:ext cx="10515600" cy="1325563"/>
          </a:xfrm>
        </p:spPr>
        <p:txBody>
          <a:bodyPr>
            <a:normAutofit/>
          </a:bodyPr>
          <a:lstStyle/>
          <a:p>
            <a:r>
              <a:rPr lang="en-US" sz="3200" dirty="0"/>
              <a:t>Edit the threshold of SPSS HPA</a:t>
            </a:r>
            <a:endParaRPr lang="en-CN" sz="3200" dirty="0"/>
          </a:p>
        </p:txBody>
      </p:sp>
      <p:sp>
        <p:nvSpPr>
          <p:cNvPr id="5" name="Rectangle 4">
            <a:extLst>
              <a:ext uri="{FF2B5EF4-FFF2-40B4-BE49-F238E27FC236}">
                <a16:creationId xmlns:a16="http://schemas.microsoft.com/office/drawing/2014/main" id="{831ECC54-13BB-02ED-A53C-32AEC126E4A4}"/>
              </a:ext>
            </a:extLst>
          </p:cNvPr>
          <p:cNvSpPr/>
          <p:nvPr/>
        </p:nvSpPr>
        <p:spPr>
          <a:xfrm>
            <a:off x="900113" y="2036899"/>
            <a:ext cx="10518374" cy="11566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oc</a:t>
            </a:r>
            <a:r>
              <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rPr>
              <a:t> edit </a:t>
            </a: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hpa</a:t>
            </a:r>
            <a:r>
              <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rPr>
              <a:t> </a:t>
            </a: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spss</a:t>
            </a:r>
            <a:r>
              <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rPr>
              <a:t>-modeler-flow-</a:t>
            </a: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api</a:t>
            </a:r>
            <a:endPar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oc</a:t>
            </a:r>
            <a:r>
              <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rPr>
              <a:t> edit </a:t>
            </a: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hpa</a:t>
            </a:r>
            <a:r>
              <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rPr>
              <a:t> </a:t>
            </a: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spss</a:t>
            </a:r>
            <a:r>
              <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rPr>
              <a:t>-modeler-flow-</a:t>
            </a: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ui</a:t>
            </a:r>
            <a:endPar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oc</a:t>
            </a:r>
            <a:r>
              <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rPr>
              <a:t> edit </a:t>
            </a: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hpa</a:t>
            </a:r>
            <a:r>
              <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rPr>
              <a:t> </a:t>
            </a: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spss</a:t>
            </a:r>
            <a:r>
              <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rPr>
              <a:t>-modeler-modeler-flow-</a:t>
            </a:r>
            <a:r>
              <a:rPr kumimoji="0" lang="en-US" sz="1800" b="0" i="0" u="none" strike="noStrike" kern="1200" cap="none" spc="0" normalizeH="0" baseline="0" noProof="0" dirty="0" err="1">
                <a:ln>
                  <a:noFill/>
                </a:ln>
                <a:solidFill>
                  <a:prstClr val="white"/>
                </a:solidFill>
                <a:effectLst/>
                <a:uLnTx/>
                <a:uFillTx/>
                <a:latin typeface="Menlo" panose="020B0609030804020204" pitchFamily="49" charset="0"/>
                <a:ea typeface="+mn-ea"/>
                <a:cs typeface="+mn-cs"/>
              </a:rPr>
              <a:t>api</a:t>
            </a:r>
            <a:endParaRPr kumimoji="0" lang="en-US" sz="1800" b="0" i="0" u="none" strike="noStrike" kern="1200" cap="none" spc="0" normalizeH="0" baseline="0" noProof="0" dirty="0">
              <a:ln>
                <a:noFill/>
              </a:ln>
              <a:solidFill>
                <a:prstClr val="white"/>
              </a:solidFill>
              <a:effectLst/>
              <a:uLnTx/>
              <a:uFillTx/>
              <a:latin typeface="Menlo" panose="020B0609030804020204" pitchFamily="49" charset="0"/>
              <a:ea typeface="+mn-ea"/>
              <a:cs typeface="+mn-cs"/>
            </a:endParaRPr>
          </a:p>
        </p:txBody>
      </p:sp>
      <p:pic>
        <p:nvPicPr>
          <p:cNvPr id="18" name="Audio 17">
            <a:extLst>
              <a:ext uri="{FF2B5EF4-FFF2-40B4-BE49-F238E27FC236}">
                <a16:creationId xmlns:a16="http://schemas.microsoft.com/office/drawing/2014/main" id="{AE7F4F16-5EDD-42AC-340D-8C06C09A5A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pic>
        <p:nvPicPr>
          <p:cNvPr id="4" name="Picture 3">
            <a:extLst>
              <a:ext uri="{FF2B5EF4-FFF2-40B4-BE49-F238E27FC236}">
                <a16:creationId xmlns:a16="http://schemas.microsoft.com/office/drawing/2014/main" id="{CD31336E-8E6E-3A31-69E8-F88573096C07}"/>
              </a:ext>
            </a:extLst>
          </p:cNvPr>
          <p:cNvPicPr>
            <a:picLocks noChangeAspect="1"/>
          </p:cNvPicPr>
          <p:nvPr/>
        </p:nvPicPr>
        <p:blipFill>
          <a:blip r:embed="rId5"/>
          <a:stretch>
            <a:fillRect/>
          </a:stretch>
        </p:blipFill>
        <p:spPr>
          <a:xfrm>
            <a:off x="6721636" y="1344226"/>
            <a:ext cx="2151143" cy="4003953"/>
          </a:xfrm>
          <a:prstGeom prst="rect">
            <a:avLst/>
          </a:prstGeom>
        </p:spPr>
      </p:pic>
      <p:sp>
        <p:nvSpPr>
          <p:cNvPr id="6" name="Rectangle 5">
            <a:extLst>
              <a:ext uri="{FF2B5EF4-FFF2-40B4-BE49-F238E27FC236}">
                <a16:creationId xmlns:a16="http://schemas.microsoft.com/office/drawing/2014/main" id="{B96DCF67-DC7A-FC15-9181-1900D8374120}"/>
              </a:ext>
            </a:extLst>
          </p:cNvPr>
          <p:cNvSpPr/>
          <p:nvPr/>
        </p:nvSpPr>
        <p:spPr>
          <a:xfrm>
            <a:off x="6773890" y="4243657"/>
            <a:ext cx="1201118" cy="1704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8E8A340-98DD-76B5-165A-00D6F469A7AB}"/>
              </a:ext>
            </a:extLst>
          </p:cNvPr>
          <p:cNvSpPr/>
          <p:nvPr/>
        </p:nvSpPr>
        <p:spPr>
          <a:xfrm>
            <a:off x="7174531" y="4915250"/>
            <a:ext cx="1201118" cy="1704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0462280"/>
      </p:ext>
    </p:extLst>
  </p:cSld>
  <p:clrMapOvr>
    <a:masterClrMapping/>
  </p:clrMapOvr>
  <mc:AlternateContent xmlns:mc="http://schemas.openxmlformats.org/markup-compatibility/2006" xmlns:p14="http://schemas.microsoft.com/office/powerpoint/2010/main">
    <mc:Choice Requires="p14">
      <p:transition spd="slow" p14:dur="2000" advTm="15406"/>
    </mc:Choice>
    <mc:Fallback xmlns="">
      <p:transition spd="slow" advTm="15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62C2B-52A5-ED1D-91DA-54C34BC3BFDE}"/>
              </a:ext>
            </a:extLst>
          </p:cNvPr>
          <p:cNvSpPr>
            <a:spLocks noGrp="1"/>
          </p:cNvSpPr>
          <p:nvPr>
            <p:ph type="title"/>
          </p:nvPr>
        </p:nvSpPr>
        <p:spPr>
          <a:xfrm>
            <a:off x="838200" y="0"/>
            <a:ext cx="10515600" cy="1325563"/>
          </a:xfrm>
        </p:spPr>
        <p:txBody>
          <a:bodyPr>
            <a:normAutofit/>
          </a:bodyPr>
          <a:lstStyle/>
          <a:p>
            <a:r>
              <a:rPr lang="en-US" sz="3200" dirty="0"/>
              <a:t>Run workload to trigger the autoscaling</a:t>
            </a:r>
            <a:endParaRPr lang="en-CN" sz="3200" dirty="0"/>
          </a:p>
        </p:txBody>
      </p:sp>
      <p:pic>
        <p:nvPicPr>
          <p:cNvPr id="7" name="Picture 6">
            <a:extLst>
              <a:ext uri="{FF2B5EF4-FFF2-40B4-BE49-F238E27FC236}">
                <a16:creationId xmlns:a16="http://schemas.microsoft.com/office/drawing/2014/main" id="{26399219-F453-90D8-7572-01C44118FB5C}"/>
              </a:ext>
            </a:extLst>
          </p:cNvPr>
          <p:cNvPicPr>
            <a:picLocks noChangeAspect="1"/>
          </p:cNvPicPr>
          <p:nvPr/>
        </p:nvPicPr>
        <p:blipFill>
          <a:blip r:embed="rId2"/>
          <a:stretch>
            <a:fillRect/>
          </a:stretch>
        </p:blipFill>
        <p:spPr>
          <a:xfrm>
            <a:off x="969041" y="1187335"/>
            <a:ext cx="5834715" cy="2487100"/>
          </a:xfrm>
          <a:prstGeom prst="rect">
            <a:avLst/>
          </a:prstGeom>
        </p:spPr>
      </p:pic>
      <p:pic>
        <p:nvPicPr>
          <p:cNvPr id="8" name="Picture 7">
            <a:extLst>
              <a:ext uri="{FF2B5EF4-FFF2-40B4-BE49-F238E27FC236}">
                <a16:creationId xmlns:a16="http://schemas.microsoft.com/office/drawing/2014/main" id="{FEA6B177-1FD4-CD68-CCB9-C7717356F31A}"/>
              </a:ext>
            </a:extLst>
          </p:cNvPr>
          <p:cNvPicPr>
            <a:picLocks noChangeAspect="1"/>
          </p:cNvPicPr>
          <p:nvPr/>
        </p:nvPicPr>
        <p:blipFill>
          <a:blip r:embed="rId3"/>
          <a:stretch>
            <a:fillRect/>
          </a:stretch>
        </p:blipFill>
        <p:spPr>
          <a:xfrm>
            <a:off x="3713136" y="3957518"/>
            <a:ext cx="5221637" cy="2689363"/>
          </a:xfrm>
          <a:prstGeom prst="rect">
            <a:avLst/>
          </a:prstGeom>
        </p:spPr>
      </p:pic>
    </p:spTree>
    <p:extLst>
      <p:ext uri="{BB962C8B-B14F-4D97-AF65-F5344CB8AC3E}">
        <p14:creationId xmlns:p14="http://schemas.microsoft.com/office/powerpoint/2010/main" val="873077283"/>
      </p:ext>
    </p:extLst>
  </p:cSld>
  <p:clrMapOvr>
    <a:masterClrMapping/>
  </p:clrMapOvr>
  <mc:AlternateContent xmlns:mc="http://schemas.openxmlformats.org/markup-compatibility/2006" xmlns:p14="http://schemas.microsoft.com/office/powerpoint/2010/main">
    <mc:Choice Requires="p14">
      <p:transition spd="slow" p14:dur="2000" advTm="15406"/>
    </mc:Choice>
    <mc:Fallback xmlns="">
      <p:transition spd="slow" advTm="1540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49E5-0B1B-C9B8-A3E2-FB60D8FBEEC3}"/>
              </a:ext>
            </a:extLst>
          </p:cNvPr>
          <p:cNvSpPr>
            <a:spLocks noGrp="1"/>
          </p:cNvSpPr>
          <p:nvPr>
            <p:ph type="title"/>
          </p:nvPr>
        </p:nvSpPr>
        <p:spPr/>
        <p:txBody>
          <a:bodyPr/>
          <a:lstStyle/>
          <a:p>
            <a:r>
              <a:rPr lang="en-US" sz="4400" dirty="0"/>
              <a:t>Check whether the autoscaling is working </a:t>
            </a:r>
            <a:endParaRPr lang="en-CN" dirty="0"/>
          </a:p>
        </p:txBody>
      </p:sp>
      <p:pic>
        <p:nvPicPr>
          <p:cNvPr id="3" name="Picture 2">
            <a:extLst>
              <a:ext uri="{FF2B5EF4-FFF2-40B4-BE49-F238E27FC236}">
                <a16:creationId xmlns:a16="http://schemas.microsoft.com/office/drawing/2014/main" id="{98AD1686-257E-E015-A58D-EAD6D7692730}"/>
              </a:ext>
            </a:extLst>
          </p:cNvPr>
          <p:cNvPicPr>
            <a:picLocks noChangeAspect="1"/>
          </p:cNvPicPr>
          <p:nvPr/>
        </p:nvPicPr>
        <p:blipFill>
          <a:blip r:embed="rId2"/>
          <a:stretch>
            <a:fillRect/>
          </a:stretch>
        </p:blipFill>
        <p:spPr>
          <a:xfrm>
            <a:off x="993502" y="2269308"/>
            <a:ext cx="10704079" cy="804818"/>
          </a:xfrm>
          <a:prstGeom prst="rect">
            <a:avLst/>
          </a:prstGeom>
        </p:spPr>
      </p:pic>
      <p:pic>
        <p:nvPicPr>
          <p:cNvPr id="5" name="Picture 4">
            <a:extLst>
              <a:ext uri="{FF2B5EF4-FFF2-40B4-BE49-F238E27FC236}">
                <a16:creationId xmlns:a16="http://schemas.microsoft.com/office/drawing/2014/main" id="{B4B68039-A478-F0BD-4831-A92E2EC8A64E}"/>
              </a:ext>
            </a:extLst>
          </p:cNvPr>
          <p:cNvPicPr>
            <a:picLocks noChangeAspect="1"/>
          </p:cNvPicPr>
          <p:nvPr/>
        </p:nvPicPr>
        <p:blipFill>
          <a:blip r:embed="rId3"/>
          <a:stretch>
            <a:fillRect/>
          </a:stretch>
        </p:blipFill>
        <p:spPr>
          <a:xfrm>
            <a:off x="993501" y="3783874"/>
            <a:ext cx="10659621" cy="1458685"/>
          </a:xfrm>
          <a:prstGeom prst="rect">
            <a:avLst/>
          </a:prstGeom>
        </p:spPr>
      </p:pic>
      <p:sp>
        <p:nvSpPr>
          <p:cNvPr id="6" name="Rectangle 5">
            <a:extLst>
              <a:ext uri="{FF2B5EF4-FFF2-40B4-BE49-F238E27FC236}">
                <a16:creationId xmlns:a16="http://schemas.microsoft.com/office/drawing/2014/main" id="{790DAA2E-17AD-DDD9-7B51-D64000B2B6A5}"/>
              </a:ext>
            </a:extLst>
          </p:cNvPr>
          <p:cNvSpPr/>
          <p:nvPr/>
        </p:nvSpPr>
        <p:spPr>
          <a:xfrm>
            <a:off x="9499673" y="2586476"/>
            <a:ext cx="1201118" cy="1704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6F46FDF-729C-6198-F480-1795AE66D0FE}"/>
              </a:ext>
            </a:extLst>
          </p:cNvPr>
          <p:cNvSpPr/>
          <p:nvPr/>
        </p:nvSpPr>
        <p:spPr>
          <a:xfrm>
            <a:off x="993500" y="4513216"/>
            <a:ext cx="3700419" cy="4942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125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0BA0C0-E63D-2B4A-BAA4-F397F730EB5F}"/>
              </a:ext>
            </a:extLst>
          </p:cNvPr>
          <p:cNvSpPr>
            <a:spLocks noGrp="1"/>
          </p:cNvSpPr>
          <p:nvPr>
            <p:ph idx="1"/>
          </p:nvPr>
        </p:nvSpPr>
        <p:spPr>
          <a:xfrm>
            <a:off x="5035232" y="2143840"/>
            <a:ext cx="4167272" cy="3249136"/>
          </a:xfrm>
        </p:spPr>
        <p:txBody>
          <a:bodyPr anchor="ctr">
            <a:normAutofit/>
          </a:bodyPr>
          <a:lstStyle/>
          <a:p>
            <a:pPr marL="0" indent="0">
              <a:buNone/>
            </a:pPr>
            <a:r>
              <a:rPr lang="en-CN" sz="4800" dirty="0"/>
              <a:t>Thank you!</a:t>
            </a:r>
          </a:p>
        </p:txBody>
      </p:sp>
      <p:pic>
        <p:nvPicPr>
          <p:cNvPr id="14" name="Audio 13">
            <a:extLst>
              <a:ext uri="{FF2B5EF4-FFF2-40B4-BE49-F238E27FC236}">
                <a16:creationId xmlns:a16="http://schemas.microsoft.com/office/drawing/2014/main" id="{B295FF3E-E936-8DCA-DE2D-40FA1122A8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43768844"/>
      </p:ext>
    </p:extLst>
  </p:cSld>
  <p:clrMapOvr>
    <a:masterClrMapping/>
  </p:clrMapOvr>
  <mc:AlternateContent xmlns:mc="http://schemas.openxmlformats.org/markup-compatibility/2006" xmlns:p14="http://schemas.microsoft.com/office/powerpoint/2010/main">
    <mc:Choice Requires="p14">
      <p:transition spd="slow" p14:dur="2000" advTm="4907"/>
    </mc:Choice>
    <mc:Fallback xmlns="">
      <p:transition spd="slow" advTm="4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222780-4E0C-D9EF-C29B-C93B4D09E364}"/>
              </a:ext>
            </a:extLst>
          </p:cNvPr>
          <p:cNvSpPr>
            <a:spLocks noGrp="1"/>
          </p:cNvSpPr>
          <p:nvPr>
            <p:ph type="title"/>
          </p:nvPr>
        </p:nvSpPr>
        <p:spPr/>
        <p:txBody>
          <a:bodyPr/>
          <a:lstStyle/>
          <a:p>
            <a:r>
              <a:rPr lang="en-US" b="1" dirty="0"/>
              <a:t>B1.7.1: Application Security - Authentication</a:t>
            </a:r>
          </a:p>
        </p:txBody>
      </p:sp>
      <p:sp>
        <p:nvSpPr>
          <p:cNvPr id="4" name="Rectangle 3">
            <a:extLst>
              <a:ext uri="{FF2B5EF4-FFF2-40B4-BE49-F238E27FC236}">
                <a16:creationId xmlns:a16="http://schemas.microsoft.com/office/drawing/2014/main" id="{2B06C07B-4176-BCAF-6ABC-95B23C3209AA}"/>
              </a:ext>
            </a:extLst>
          </p:cNvPr>
          <p:cNvSpPr/>
          <p:nvPr/>
        </p:nvSpPr>
        <p:spPr>
          <a:xfrm>
            <a:off x="9199419" y="1667208"/>
            <a:ext cx="2860431" cy="47141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6525" marR="0" lvl="0" indent="-1238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FFFFF"/>
                </a:solidFill>
                <a:effectLst/>
                <a:uLnTx/>
                <a:uFillTx/>
                <a:latin typeface="Arial" panose="020B0604020202020204"/>
                <a:ea typeface="+mn-ea"/>
                <a:cs typeface="+mn-cs"/>
              </a:rPr>
              <a:t>The proposed solution can be configured to </a:t>
            </a:r>
            <a:r>
              <a:rPr kumimoji="0" lang="en-SG" sz="1800" b="0" i="0" u="none" strike="noStrike" kern="1200" cap="none" spc="0" normalizeH="0" baseline="0" noProof="0" dirty="0">
                <a:ln>
                  <a:noFill/>
                </a:ln>
                <a:solidFill>
                  <a:srgbClr val="FFFFFF"/>
                </a:solidFill>
                <a:effectLst/>
                <a:uLnTx/>
                <a:uFillTx/>
                <a:latin typeface="Arial" panose="020B0604020202020204"/>
                <a:ea typeface="+mn-ea"/>
                <a:cs typeface="+mn-cs"/>
                <a:hlinkClick r:id="rId3"/>
              </a:rPr>
              <a:t>integrate with Bank's active directory </a:t>
            </a:r>
            <a:r>
              <a:rPr kumimoji="0" lang="en-SG" sz="1800" b="0" i="0" u="none" strike="noStrike" kern="1200" cap="none" spc="0" normalizeH="0" baseline="0" noProof="0" dirty="0">
                <a:ln>
                  <a:noFill/>
                </a:ln>
                <a:solidFill>
                  <a:srgbClr val="FFFFFF"/>
                </a:solidFill>
                <a:effectLst/>
                <a:uLnTx/>
                <a:uFillTx/>
                <a:latin typeface="Arial" panose="020B0604020202020204"/>
                <a:ea typeface="+mn-ea"/>
                <a:cs typeface="+mn-cs"/>
              </a:rPr>
              <a:t>(AD). </a:t>
            </a:r>
          </a:p>
          <a:p>
            <a:pPr marL="136525" marR="0" lvl="0" indent="-1238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136525" marR="0" lvl="0" indent="-1238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FFFFF"/>
                </a:solidFill>
                <a:effectLst/>
                <a:uLnTx/>
                <a:uFillTx/>
                <a:latin typeface="Arial" panose="020B0604020202020204"/>
                <a:ea typeface="+mn-ea"/>
                <a:cs typeface="+mn-cs"/>
              </a:rPr>
              <a:t>Includes Identity and Access Management Service (IAM Service) which can be used to </a:t>
            </a:r>
            <a:r>
              <a:rPr kumimoji="0" lang="en-SG" sz="1800" b="0" i="0" u="none" strike="noStrike" kern="1200" cap="none" spc="0" normalizeH="0" baseline="0" noProof="0" dirty="0">
                <a:ln>
                  <a:noFill/>
                </a:ln>
                <a:solidFill>
                  <a:srgbClr val="FFFFFF"/>
                </a:solidFill>
                <a:effectLst/>
                <a:uLnTx/>
                <a:uFillTx/>
                <a:latin typeface="Arial" panose="020B0604020202020204"/>
                <a:ea typeface="+mn-ea"/>
                <a:cs typeface="+mn-cs"/>
                <a:hlinkClick r:id="rId4"/>
              </a:rPr>
              <a:t>support</a:t>
            </a:r>
            <a:r>
              <a:rPr kumimoji="0" lang="en-SG" sz="1800" b="0" i="0" u="none" strike="noStrike" kern="1200" cap="none" spc="0" normalizeH="0" baseline="0" noProof="0" dirty="0">
                <a:ln>
                  <a:noFill/>
                </a:ln>
                <a:solidFill>
                  <a:srgbClr val="FFFFFF"/>
                </a:solidFill>
                <a:effectLst/>
                <a:uLnTx/>
                <a:uFillTx/>
                <a:latin typeface="Arial" panose="020B0604020202020204"/>
                <a:ea typeface="+mn-ea"/>
                <a:cs typeface="+mn-cs"/>
              </a:rPr>
              <a:t> multiple AD domains. </a:t>
            </a:r>
          </a:p>
          <a:p>
            <a:pPr marL="136525" marR="0" lvl="0" indent="-1238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Content Placeholder 1">
            <a:extLst>
              <a:ext uri="{FF2B5EF4-FFF2-40B4-BE49-F238E27FC236}">
                <a16:creationId xmlns:a16="http://schemas.microsoft.com/office/drawing/2014/main" id="{46404134-0F6D-9221-4A22-8906DE272190}"/>
              </a:ext>
            </a:extLst>
          </p:cNvPr>
          <p:cNvSpPr>
            <a:spLocks noGrp="1"/>
          </p:cNvSpPr>
          <p:nvPr>
            <p:ph idx="1"/>
          </p:nvPr>
        </p:nvSpPr>
        <p:spPr>
          <a:xfrm>
            <a:off x="398426" y="1526930"/>
            <a:ext cx="8836162" cy="4574540"/>
          </a:xfrm>
        </p:spPr>
        <p:txBody>
          <a:bodyPr/>
          <a:lstStyle/>
          <a:p>
            <a:r>
              <a:rPr lang="en-US" sz="1800" dirty="0">
                <a:solidFill>
                  <a:schemeClr val="tx1"/>
                </a:solidFill>
                <a:latin typeface="+mn-lt"/>
                <a:ea typeface="+mn-ea"/>
                <a:cs typeface="+mn-cs"/>
              </a:rPr>
              <a:t>User Authentication</a:t>
            </a:r>
          </a:p>
          <a:p>
            <a:pPr marL="285750" indent="-285750">
              <a:buFont typeface="Arial" panose="020B0604020202020204" pitchFamily="34" charset="0"/>
              <a:buChar char="•"/>
            </a:pPr>
            <a:r>
              <a:rPr lang="en-US" sz="1800" dirty="0">
                <a:solidFill>
                  <a:schemeClr val="tx1"/>
                </a:solidFill>
                <a:latin typeface="+mn-lt"/>
                <a:ea typeface="+mn-ea"/>
                <a:cs typeface="+mn-cs"/>
              </a:rPr>
              <a:t>Ability to support authentication using Bank's Active Directory for user creation, maintenance, and housekeeping of users</a:t>
            </a:r>
          </a:p>
        </p:txBody>
      </p:sp>
      <p:pic>
        <p:nvPicPr>
          <p:cNvPr id="2" name="Picture 1">
            <a:extLst>
              <a:ext uri="{FF2B5EF4-FFF2-40B4-BE49-F238E27FC236}">
                <a16:creationId xmlns:a16="http://schemas.microsoft.com/office/drawing/2014/main" id="{97E6339B-6CB0-A28E-EDEF-E956E4912657}"/>
              </a:ext>
            </a:extLst>
          </p:cNvPr>
          <p:cNvPicPr>
            <a:picLocks noChangeAspect="1"/>
          </p:cNvPicPr>
          <p:nvPr/>
        </p:nvPicPr>
        <p:blipFill>
          <a:blip r:embed="rId5"/>
          <a:stretch>
            <a:fillRect/>
          </a:stretch>
        </p:blipFill>
        <p:spPr>
          <a:xfrm>
            <a:off x="803031" y="3107698"/>
            <a:ext cx="7989276" cy="3597265"/>
          </a:xfrm>
          <a:prstGeom prst="rect">
            <a:avLst/>
          </a:prstGeom>
        </p:spPr>
      </p:pic>
    </p:spTree>
    <p:extLst>
      <p:ext uri="{BB962C8B-B14F-4D97-AF65-F5344CB8AC3E}">
        <p14:creationId xmlns:p14="http://schemas.microsoft.com/office/powerpoint/2010/main" val="2418763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dirty="0"/>
              <a:t>Model Environments / Runtimes / Scalability - </a:t>
            </a:r>
            <a:r>
              <a:rPr lang="en-SG" dirty="0"/>
              <a:t>Spark environments (Watson Studio)</a:t>
            </a:r>
            <a:br>
              <a:rPr lang="en-SG" b="1" dirty="0"/>
            </a:br>
            <a:endParaRPr lang="en-US" dirty="0"/>
          </a:p>
        </p:txBody>
      </p:sp>
      <p:sp>
        <p:nvSpPr>
          <p:cNvPr id="5" name="TextBox 4">
            <a:extLst>
              <a:ext uri="{FF2B5EF4-FFF2-40B4-BE49-F238E27FC236}">
                <a16:creationId xmlns:a16="http://schemas.microsoft.com/office/drawing/2014/main" id="{408AF882-80B3-C572-A572-41316261D504}"/>
              </a:ext>
            </a:extLst>
          </p:cNvPr>
          <p:cNvSpPr txBox="1"/>
          <p:nvPr/>
        </p:nvSpPr>
        <p:spPr>
          <a:xfrm>
            <a:off x="122470" y="1367063"/>
            <a:ext cx="99598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srgbClr val="000000"/>
                </a:solidFill>
                <a:effectLst/>
                <a:uLnTx/>
                <a:uFillTx/>
                <a:latin typeface="Arial" panose="020B0604020202020204"/>
                <a:ea typeface="+mn-ea"/>
                <a:cs typeface="+mn-cs"/>
              </a:rPr>
              <a:t>Environment templates available in Watson Studio for Spark with Python, R and Scala</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36370A5C-1CC2-7886-F1B3-542FE38AD370}"/>
              </a:ext>
            </a:extLst>
          </p:cNvPr>
          <p:cNvPicPr>
            <a:picLocks noChangeAspect="1"/>
          </p:cNvPicPr>
          <p:nvPr/>
        </p:nvPicPr>
        <p:blipFill>
          <a:blip r:embed="rId3"/>
          <a:stretch>
            <a:fillRect/>
          </a:stretch>
        </p:blipFill>
        <p:spPr>
          <a:xfrm>
            <a:off x="2804537" y="4536055"/>
            <a:ext cx="5935228" cy="2203397"/>
          </a:xfrm>
          <a:prstGeom prst="rect">
            <a:avLst/>
          </a:prstGeom>
        </p:spPr>
      </p:pic>
      <p:pic>
        <p:nvPicPr>
          <p:cNvPr id="7" name="Picture 6">
            <a:extLst>
              <a:ext uri="{FF2B5EF4-FFF2-40B4-BE49-F238E27FC236}">
                <a16:creationId xmlns:a16="http://schemas.microsoft.com/office/drawing/2014/main" id="{67468279-70D7-B584-5CFA-86EDDB0C3EEB}"/>
              </a:ext>
            </a:extLst>
          </p:cNvPr>
          <p:cNvPicPr>
            <a:picLocks noChangeAspect="1"/>
          </p:cNvPicPr>
          <p:nvPr/>
        </p:nvPicPr>
        <p:blipFill>
          <a:blip r:embed="rId4"/>
          <a:stretch>
            <a:fillRect/>
          </a:stretch>
        </p:blipFill>
        <p:spPr>
          <a:xfrm>
            <a:off x="132774" y="1825350"/>
            <a:ext cx="5343525" cy="2329320"/>
          </a:xfrm>
          <a:prstGeom prst="rect">
            <a:avLst/>
          </a:prstGeom>
        </p:spPr>
      </p:pic>
      <p:pic>
        <p:nvPicPr>
          <p:cNvPr id="8" name="Picture 7">
            <a:extLst>
              <a:ext uri="{FF2B5EF4-FFF2-40B4-BE49-F238E27FC236}">
                <a16:creationId xmlns:a16="http://schemas.microsoft.com/office/drawing/2014/main" id="{238BE0F4-078E-C4F8-1B0E-2598B003892A}"/>
              </a:ext>
            </a:extLst>
          </p:cNvPr>
          <p:cNvPicPr>
            <a:picLocks noChangeAspect="1"/>
          </p:cNvPicPr>
          <p:nvPr/>
        </p:nvPicPr>
        <p:blipFill>
          <a:blip r:embed="rId5"/>
          <a:stretch>
            <a:fillRect/>
          </a:stretch>
        </p:blipFill>
        <p:spPr>
          <a:xfrm>
            <a:off x="5772151" y="1830810"/>
            <a:ext cx="5409537" cy="2541165"/>
          </a:xfrm>
          <a:prstGeom prst="rect">
            <a:avLst/>
          </a:prstGeom>
        </p:spPr>
      </p:pic>
    </p:spTree>
    <p:extLst>
      <p:ext uri="{BB962C8B-B14F-4D97-AF65-F5344CB8AC3E}">
        <p14:creationId xmlns:p14="http://schemas.microsoft.com/office/powerpoint/2010/main" val="4075305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593C5E78-95A7-C3A9-C440-7B2413DFDBBF}"/>
              </a:ext>
            </a:extLst>
          </p:cNvPr>
          <p:cNvPicPr>
            <a:picLocks noGrp="1" noChangeAspect="1"/>
          </p:cNvPicPr>
          <p:nvPr>
            <p:ph idx="1"/>
          </p:nvPr>
        </p:nvPicPr>
        <p:blipFill>
          <a:blip r:embed="rId2"/>
          <a:stretch>
            <a:fillRect/>
          </a:stretch>
        </p:blipFill>
        <p:spPr>
          <a:xfrm>
            <a:off x="363538" y="1670693"/>
            <a:ext cx="11442700" cy="4357989"/>
          </a:xfrm>
        </p:spPr>
      </p:pic>
      <p:sp>
        <p:nvSpPr>
          <p:cNvPr id="3" name="Title 2">
            <a:extLst>
              <a:ext uri="{FF2B5EF4-FFF2-40B4-BE49-F238E27FC236}">
                <a16:creationId xmlns:a16="http://schemas.microsoft.com/office/drawing/2014/main" id="{FE394437-D171-F6DC-34E8-405409BFC0C4}"/>
              </a:ext>
            </a:extLst>
          </p:cNvPr>
          <p:cNvSpPr>
            <a:spLocks noGrp="1"/>
          </p:cNvSpPr>
          <p:nvPr>
            <p:ph type="title"/>
          </p:nvPr>
        </p:nvSpPr>
        <p:spPr/>
        <p:txBody>
          <a:bodyPr/>
          <a:lstStyle/>
          <a:p>
            <a:r>
              <a:rPr lang="en-US" dirty="0"/>
              <a:t>Data Virtualization – Rule created	</a:t>
            </a:r>
          </a:p>
        </p:txBody>
      </p:sp>
    </p:spTree>
    <p:extLst>
      <p:ext uri="{BB962C8B-B14F-4D97-AF65-F5344CB8AC3E}">
        <p14:creationId xmlns:p14="http://schemas.microsoft.com/office/powerpoint/2010/main" val="4185290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858BD-8588-1DE5-7EC9-BBBE52179629}"/>
              </a:ext>
            </a:extLst>
          </p:cNvPr>
          <p:cNvSpPr>
            <a:spLocks noGrp="1"/>
          </p:cNvSpPr>
          <p:nvPr>
            <p:ph type="title"/>
          </p:nvPr>
        </p:nvSpPr>
        <p:spPr>
          <a:xfrm>
            <a:off x="363254" y="627141"/>
            <a:ext cx="11828745" cy="429116"/>
          </a:xfrm>
        </p:spPr>
        <p:txBody>
          <a:bodyPr/>
          <a:lstStyle/>
          <a:p>
            <a:r>
              <a:rPr lang="en-US" dirty="0"/>
              <a:t>CP4D Administration and Audit Trail</a:t>
            </a:r>
          </a:p>
        </p:txBody>
      </p:sp>
      <p:graphicFrame>
        <p:nvGraphicFramePr>
          <p:cNvPr id="7" name="Table 7">
            <a:extLst>
              <a:ext uri="{FF2B5EF4-FFF2-40B4-BE49-F238E27FC236}">
                <a16:creationId xmlns:a16="http://schemas.microsoft.com/office/drawing/2014/main" id="{39E24872-4524-366F-AAAA-7D8C1E7A56D9}"/>
              </a:ext>
            </a:extLst>
          </p:cNvPr>
          <p:cNvGraphicFramePr>
            <a:graphicFrameLocks noGrp="1"/>
          </p:cNvGraphicFramePr>
          <p:nvPr>
            <p:extLst>
              <p:ext uri="{D42A27DB-BD31-4B8C-83A1-F6EECF244321}">
                <p14:modId xmlns:p14="http://schemas.microsoft.com/office/powerpoint/2010/main" val="1195416154"/>
              </p:ext>
            </p:extLst>
          </p:nvPr>
        </p:nvGraphicFramePr>
        <p:xfrm>
          <a:off x="226243" y="1219200"/>
          <a:ext cx="11650447" cy="5394960"/>
        </p:xfrm>
        <a:graphic>
          <a:graphicData uri="http://schemas.openxmlformats.org/drawingml/2006/table">
            <a:tbl>
              <a:tblPr firstRow="1" bandRow="1">
                <a:tableStyleId>{5C22544A-7EE6-4342-B048-85BDC9FD1C3A}</a:tableStyleId>
              </a:tblPr>
              <a:tblGrid>
                <a:gridCol w="5556352">
                  <a:extLst>
                    <a:ext uri="{9D8B030D-6E8A-4147-A177-3AD203B41FA5}">
                      <a16:colId xmlns:a16="http://schemas.microsoft.com/office/drawing/2014/main" val="3320851099"/>
                    </a:ext>
                  </a:extLst>
                </a:gridCol>
                <a:gridCol w="6094095">
                  <a:extLst>
                    <a:ext uri="{9D8B030D-6E8A-4147-A177-3AD203B41FA5}">
                      <a16:colId xmlns:a16="http://schemas.microsoft.com/office/drawing/2014/main" val="1764045863"/>
                    </a:ext>
                  </a:extLst>
                </a:gridCol>
              </a:tblGrid>
              <a:tr h="304800">
                <a:tc>
                  <a:txBody>
                    <a:bodyPr/>
                    <a:lstStyle/>
                    <a:p>
                      <a:pPr algn="ctr">
                        <a:buFontTx/>
                        <a:buNone/>
                      </a:pPr>
                      <a:r>
                        <a:rPr lang="en-US" sz="900" dirty="0">
                          <a:solidFill>
                            <a:schemeClr val="tx1"/>
                          </a:solidFill>
                          <a:latin typeface="IBM Plex Sans" panose="020B0503050203000203" pitchFamily="34" charset="0"/>
                        </a:rPr>
                        <a:t>Functional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r>
                        <a:rPr lang="en-US" sz="900" dirty="0">
                          <a:solidFill>
                            <a:schemeClr val="tx1"/>
                          </a:solidFill>
                          <a:latin typeface="IBM Plex Sans" panose="020B0503050203000203" pitchFamily="34" charset="0"/>
                        </a:rPr>
                        <a:t>Technical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719689"/>
                  </a:ext>
                </a:extLst>
              </a:tr>
              <a:tr h="3048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A2.3.10 (Does the system track hardware consumption)</a:t>
                      </a:r>
                    </a:p>
                    <a:p>
                      <a:pPr algn="l" fontAlgn="t"/>
                      <a:endParaRPr lang="en-SG" sz="900" b="0" i="0" u="none" strike="noStrike" dirty="0">
                        <a:solidFill>
                          <a:srgbClr val="000000"/>
                        </a:solidFill>
                        <a:effectLst/>
                        <a:latin typeface="IBM Plex Sans" panose="020B0503050203000203"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B1.1.12 (single instance multi-tenancy for different BUs)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335703"/>
                  </a:ext>
                </a:extLst>
              </a:tr>
              <a:tr h="179738">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A.2.3.14 (Visualization technical execution metrics (CPU consumption, time)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B1.2.11 </a:t>
                      </a:r>
                      <a:r>
                        <a:rPr kumimoji="0" lang="en-SG" sz="900" b="0" i="0" u="none" strike="noStrike" kern="1200" cap="none" spc="0" normalizeH="0" baseline="0" dirty="0">
                          <a:ln>
                            <a:noFill/>
                          </a:ln>
                          <a:solidFill>
                            <a:srgbClr val="000000"/>
                          </a:solidFill>
                          <a:effectLst/>
                          <a:uLnTx/>
                          <a:uFillTx/>
                          <a:latin typeface="IBM Plex Sans" panose="020B0503050203000203" pitchFamily="34" charset="0"/>
                          <a:ea typeface="+mn-ea"/>
                          <a:cs typeface="+mn-cs"/>
                        </a:rPr>
                        <a:t>API: (provide documents for APIs available on the platform out-of-box)</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2989937"/>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A3.5.2 (Does the system supports set up of Access Control for different configurable user groups)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B1.2.12 API: please provide API protocol (e.g. SOAP, REST, </a:t>
                      </a:r>
                      <a:r>
                        <a:rPr lang="en-SG" sz="900" b="0" i="0" u="none" strike="noStrike" dirty="0" err="1">
                          <a:solidFill>
                            <a:srgbClr val="000000"/>
                          </a:solidFill>
                          <a:effectLst/>
                          <a:latin typeface="IBM Plex Sans" panose="020B0503050203000203" pitchFamily="34" charset="0"/>
                        </a:rPr>
                        <a:t>gRPC</a:t>
                      </a:r>
                      <a:r>
                        <a:rPr lang="en-SG" sz="900" b="0" i="0" u="none" strike="noStrike" dirty="0">
                          <a:solidFill>
                            <a:srgbClr val="000000"/>
                          </a:solidFill>
                          <a:effectLst/>
                          <a:latin typeface="IBM Plex Sans" panose="020B0503050203000203" pitchFamily="34" charset="0"/>
                        </a:rPr>
                        <a:t>, Kafka, MQ) and access control details</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8608500"/>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B1.2.15: API: Ability to trace API calls and display output in UI to assist monitoring and troubleshooting</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2473580"/>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A3.5.3 (Does the system support "access control (security access)" functions to create/setup, grant (assignment), maintain and manage the access to various components of the application)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B1.6.1 (Ability to alert on job failures with reason notes on failures)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179182"/>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A3.5.5 (Does the system support the access control for the models / codes developed outside the solution (i.e. SAS models, ML Models).</a:t>
                      </a:r>
                    </a:p>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B1.6.5 (Ability to monitor/review capacity utilization &amp; report spike in capacity utilization)</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2400082"/>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A3.5.7 (levels of governance controls are supported when the system is used by multiple user groups from different areas of the bank and they would need different level of access right)</a:t>
                      </a:r>
                    </a:p>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B1.6.6 (System monitoring, reporting &amp; generation of alerts)</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744544"/>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A3.6.1 (Does the system support business user tracking of metrics)</a:t>
                      </a:r>
                    </a:p>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B1.6.7 (Audit logging of user actions, </a:t>
                      </a:r>
                      <a:r>
                        <a:rPr lang="en-SG" sz="900" b="0" i="0" u="none" strike="noStrike" dirty="0" err="1">
                          <a:solidFill>
                            <a:srgbClr val="000000"/>
                          </a:solidFill>
                          <a:effectLst/>
                          <a:latin typeface="IBM Plex Sans" panose="020B0503050203000203" pitchFamily="34" charset="0"/>
                        </a:rPr>
                        <a:t>eg</a:t>
                      </a:r>
                      <a:r>
                        <a:rPr lang="en-SG" sz="900" b="0" i="0" u="none" strike="noStrike" dirty="0">
                          <a:solidFill>
                            <a:srgbClr val="000000"/>
                          </a:solidFill>
                          <a:effectLst/>
                          <a:latin typeface="IBM Plex Sans" panose="020B0503050203000203" pitchFamily="34" charset="0"/>
                        </a:rPr>
                        <a:t> user download of data)</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5793690"/>
                  </a:ext>
                </a:extLst>
              </a:tr>
              <a:tr h="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A3.6.2 (search  activities by different parameters, e.g. date, activity, and etc)</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B1.6.8 (Ability to provide an out of the box, standards based logging capability for all components/events which can be e.g. consumed by aggregation platforms such as Splunk and ELK)</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423642"/>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A3.6.3 (support business users to search change history)</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B1.7.1 (Ability to support authentication using Bank's Active Directory )</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3351364"/>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A3.6.4 (support role-base setting and maintenance of users of audit trail function )</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B1.7.2 (Ability to perform Auto AD Sync while User ID mapped with User Group Mapping)</a:t>
                      </a: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130334"/>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A3.6.5 (business users’ view complete history of all changes and deployments.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900" b="0" i="0" u="none" strike="noStrike" dirty="0">
                          <a:solidFill>
                            <a:srgbClr val="000000"/>
                          </a:solidFill>
                          <a:effectLst/>
                          <a:latin typeface="IBM Plex Sans" panose="020B0503050203000203" pitchFamily="34" charset="0"/>
                        </a:rPr>
                        <a:t>B1.7.4 (Ability to support Multiple AD Domains)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0083318"/>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A3.6.7 (audit trail for models)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B1.7.9 (Ability to track data downloads, access, data dissemination across teams and resources for audit purposes)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2671160"/>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B1.10.8 (Configure data retention period for the platform)</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439112"/>
                  </a:ext>
                </a:extLst>
              </a:tr>
            </a:tbl>
          </a:graphicData>
        </a:graphic>
      </p:graphicFrame>
    </p:spTree>
    <p:extLst>
      <p:ext uri="{BB962C8B-B14F-4D97-AF65-F5344CB8AC3E}">
        <p14:creationId xmlns:p14="http://schemas.microsoft.com/office/powerpoint/2010/main" val="3327942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B1A826-2B1B-CF89-1E6B-67D497FFD7F6}"/>
              </a:ext>
            </a:extLst>
          </p:cNvPr>
          <p:cNvSpPr>
            <a:spLocks noGrp="1"/>
          </p:cNvSpPr>
          <p:nvPr>
            <p:ph idx="1"/>
          </p:nvPr>
        </p:nvSpPr>
        <p:spPr>
          <a:xfrm>
            <a:off x="486823" y="1656320"/>
            <a:ext cx="11442921" cy="4574540"/>
          </a:xfrm>
        </p:spPr>
        <p:txBody>
          <a:bodyPr/>
          <a:lstStyle/>
          <a:p>
            <a:r>
              <a:rPr lang="en-SG" b="1" dirty="0"/>
              <a:t>Data &gt; Data virtualization</a:t>
            </a:r>
            <a:r>
              <a:rPr lang="en-SG" dirty="0"/>
              <a:t>.</a:t>
            </a:r>
          </a:p>
          <a:p>
            <a:r>
              <a:rPr lang="en-SG" b="1" dirty="0"/>
              <a:t>Administration &gt; Service settings</a:t>
            </a:r>
            <a:r>
              <a:rPr lang="en-SG" dirty="0"/>
              <a:t> </a:t>
            </a:r>
          </a:p>
          <a:p>
            <a:r>
              <a:rPr lang="en-US" dirty="0"/>
              <a:t>Select Governance tab</a:t>
            </a:r>
          </a:p>
          <a:p>
            <a:r>
              <a:rPr lang="en-SG" dirty="0"/>
              <a:t>Toggle the </a:t>
            </a:r>
            <a:r>
              <a:rPr lang="en-SG" b="1" dirty="0"/>
              <a:t>Enforce policies within </a:t>
            </a:r>
            <a:br>
              <a:rPr lang="en-SG" b="1" dirty="0"/>
            </a:br>
            <a:r>
              <a:rPr lang="en-SG" b="1" dirty="0"/>
              <a:t>Data Virtualization</a:t>
            </a:r>
            <a:r>
              <a:rPr lang="en-SG" dirty="0"/>
              <a:t> switch to </a:t>
            </a:r>
            <a:r>
              <a:rPr lang="en-SG" b="1" dirty="0"/>
              <a:t>On</a:t>
            </a:r>
            <a:r>
              <a:rPr lang="en-SG" dirty="0"/>
              <a:t>.</a:t>
            </a:r>
            <a:br>
              <a:rPr lang="en-SG" dirty="0"/>
            </a:br>
            <a:br>
              <a:rPr lang="en-SG" dirty="0"/>
            </a:br>
            <a:r>
              <a:rPr lang="en-SG" dirty="0"/>
              <a:t>Toggle the </a:t>
            </a:r>
            <a:r>
              <a:rPr lang="en-SG" b="1" dirty="0"/>
              <a:t>Enforce publishing </a:t>
            </a:r>
            <a:br>
              <a:rPr lang="en-SG" b="1" dirty="0"/>
            </a:br>
            <a:r>
              <a:rPr lang="en-SG" b="1" dirty="0"/>
              <a:t>to a governed </a:t>
            </a:r>
            <a:r>
              <a:rPr lang="en-SG" b="1" dirty="0" err="1"/>
              <a:t>catalog</a:t>
            </a:r>
            <a:r>
              <a:rPr lang="en-SG" dirty="0"/>
              <a:t> switch to </a:t>
            </a:r>
            <a:r>
              <a:rPr lang="en-SG" b="1" dirty="0"/>
              <a:t>On</a:t>
            </a:r>
            <a:r>
              <a:rPr lang="en-SG" dirty="0"/>
              <a:t>.</a:t>
            </a:r>
          </a:p>
        </p:txBody>
      </p:sp>
      <p:sp>
        <p:nvSpPr>
          <p:cNvPr id="3" name="Title 2">
            <a:extLst>
              <a:ext uri="{FF2B5EF4-FFF2-40B4-BE49-F238E27FC236}">
                <a16:creationId xmlns:a16="http://schemas.microsoft.com/office/drawing/2014/main" id="{17EB7A39-8E1A-1435-57E5-1A448292BAF2}"/>
              </a:ext>
            </a:extLst>
          </p:cNvPr>
          <p:cNvSpPr>
            <a:spLocks noGrp="1"/>
          </p:cNvSpPr>
          <p:nvPr>
            <p:ph type="title"/>
          </p:nvPr>
        </p:nvSpPr>
        <p:spPr/>
        <p:txBody>
          <a:bodyPr/>
          <a:lstStyle/>
          <a:p>
            <a:r>
              <a:rPr lang="en-US" dirty="0"/>
              <a:t>Data Virtualization -Governance </a:t>
            </a:r>
          </a:p>
        </p:txBody>
      </p:sp>
      <p:pic>
        <p:nvPicPr>
          <p:cNvPr id="3074" name="Picture 2">
            <a:extLst>
              <a:ext uri="{FF2B5EF4-FFF2-40B4-BE49-F238E27FC236}">
                <a16:creationId xmlns:a16="http://schemas.microsoft.com/office/drawing/2014/main" id="{D04F1E96-E65B-52EB-0012-8A1DFB110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044" y="1656320"/>
            <a:ext cx="750570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529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2A1FB-4BC5-BB34-75AE-45B20D48BEDA}"/>
              </a:ext>
            </a:extLst>
          </p:cNvPr>
          <p:cNvSpPr>
            <a:spLocks noGrp="1"/>
          </p:cNvSpPr>
          <p:nvPr>
            <p:ph type="title"/>
          </p:nvPr>
        </p:nvSpPr>
        <p:spPr/>
        <p:txBody>
          <a:bodyPr/>
          <a:lstStyle/>
          <a:p>
            <a:r>
              <a:rPr lang="en-US" dirty="0"/>
              <a:t>Storage details</a:t>
            </a:r>
          </a:p>
        </p:txBody>
      </p:sp>
      <p:pic>
        <p:nvPicPr>
          <p:cNvPr id="5" name="Picture 4" descr="A screenshot of a computer&#10;&#10;Description automatically generated with medium confidence">
            <a:extLst>
              <a:ext uri="{FF2B5EF4-FFF2-40B4-BE49-F238E27FC236}">
                <a16:creationId xmlns:a16="http://schemas.microsoft.com/office/drawing/2014/main" id="{DA2BD828-6EFB-98F9-2CD2-D39E3BC4C148}"/>
              </a:ext>
            </a:extLst>
          </p:cNvPr>
          <p:cNvPicPr>
            <a:picLocks noChangeAspect="1"/>
          </p:cNvPicPr>
          <p:nvPr/>
        </p:nvPicPr>
        <p:blipFill>
          <a:blip r:embed="rId2"/>
          <a:stretch>
            <a:fillRect/>
          </a:stretch>
        </p:blipFill>
        <p:spPr>
          <a:xfrm>
            <a:off x="363255" y="1416109"/>
            <a:ext cx="11976120" cy="5071188"/>
          </a:xfrm>
          <a:prstGeom prst="rect">
            <a:avLst/>
          </a:prstGeom>
        </p:spPr>
      </p:pic>
    </p:spTree>
    <p:extLst>
      <p:ext uri="{BB962C8B-B14F-4D97-AF65-F5344CB8AC3E}">
        <p14:creationId xmlns:p14="http://schemas.microsoft.com/office/powerpoint/2010/main" val="2578648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316F79-349D-1763-C7A7-ABAADA8682ED}"/>
              </a:ext>
            </a:extLst>
          </p:cNvPr>
          <p:cNvSpPr>
            <a:spLocks noGrp="1"/>
          </p:cNvSpPr>
          <p:nvPr>
            <p:ph idx="1"/>
          </p:nvPr>
        </p:nvSpPr>
        <p:spPr/>
        <p:txBody>
          <a:bodyPr/>
          <a:lstStyle/>
          <a:p>
            <a:pPr>
              <a:buFont typeface="+mj-lt"/>
              <a:buAutoNum type="arabicPeriod"/>
            </a:pPr>
            <a:r>
              <a:rPr lang="en-SG" dirty="0"/>
              <a:t>Select </a:t>
            </a:r>
            <a:r>
              <a:rPr lang="en-SG" b="1" dirty="0"/>
              <a:t>Virtualization &gt; Data sources</a:t>
            </a:r>
            <a:r>
              <a:rPr lang="en-SG" dirty="0"/>
              <a:t> from the side menu.</a:t>
            </a:r>
            <a:br>
              <a:rPr lang="en-SG" dirty="0"/>
            </a:br>
            <a:br>
              <a:rPr lang="en-SG" dirty="0"/>
            </a:br>
            <a:r>
              <a:rPr lang="en-SG" dirty="0"/>
              <a:t>Click </a:t>
            </a:r>
            <a:r>
              <a:rPr lang="en-SG" b="1" dirty="0"/>
              <a:t>Add connection +</a:t>
            </a:r>
            <a:r>
              <a:rPr lang="en-SG" dirty="0"/>
              <a:t> in the upper-right corner and then select </a:t>
            </a:r>
            <a:r>
              <a:rPr lang="en-SG" b="1" dirty="0"/>
              <a:t>Existing platform connection</a:t>
            </a:r>
            <a:r>
              <a:rPr lang="en-SG" dirty="0"/>
              <a:t>.</a:t>
            </a:r>
          </a:p>
          <a:p>
            <a:pPr>
              <a:buFont typeface="+mj-lt"/>
              <a:buAutoNum type="arabicPeriod"/>
            </a:pPr>
            <a:r>
              <a:rPr lang="en-SG" dirty="0"/>
              <a:t>When prompted with the </a:t>
            </a:r>
            <a:r>
              <a:rPr lang="en-SG" b="1" dirty="0"/>
              <a:t>Confirm to continue</a:t>
            </a:r>
            <a:r>
              <a:rPr lang="en-SG" dirty="0"/>
              <a:t> pop-up message, click </a:t>
            </a:r>
            <a:r>
              <a:rPr lang="en-SG" b="1" dirty="0"/>
              <a:t>Confirm</a:t>
            </a:r>
            <a:r>
              <a:rPr lang="en-SG" dirty="0"/>
              <a:t>.</a:t>
            </a:r>
          </a:p>
          <a:p>
            <a:pPr>
              <a:buFont typeface="+mj-lt"/>
              <a:buAutoNum type="arabicPeriod"/>
            </a:pPr>
            <a:r>
              <a:rPr lang="en-SG" dirty="0"/>
              <a:t>Select the radio button for the </a:t>
            </a:r>
            <a:r>
              <a:rPr lang="en-SG" b="1" dirty="0"/>
              <a:t>Data Warehouse</a:t>
            </a:r>
            <a:r>
              <a:rPr lang="en-SG" dirty="0"/>
              <a:t> (IBM Db2 Warehouse) connection.</a:t>
            </a:r>
          </a:p>
          <a:p>
            <a:pPr>
              <a:buFont typeface="+mj-lt"/>
              <a:buAutoNum type="arabicPeriod"/>
            </a:pPr>
            <a:r>
              <a:rPr lang="en-SG" dirty="0"/>
              <a:t>Click </a:t>
            </a:r>
            <a:r>
              <a:rPr lang="en-SG" b="1" dirty="0"/>
              <a:t>Add</a:t>
            </a:r>
            <a:r>
              <a:rPr lang="en-SG" dirty="0"/>
              <a:t>.</a:t>
            </a:r>
            <a:br>
              <a:rPr lang="en-SG" dirty="0"/>
            </a:br>
            <a:br>
              <a:rPr lang="en-SG" dirty="0"/>
            </a:br>
            <a:r>
              <a:rPr lang="en-SG" dirty="0"/>
              <a:t>Data sources:</a:t>
            </a:r>
          </a:p>
          <a:p>
            <a:pPr marL="285750" indent="-285750">
              <a:buFont typeface="Arial" panose="020B0604020202020204" pitchFamily="34" charset="0"/>
              <a:buChar char="•"/>
            </a:pPr>
            <a:r>
              <a:rPr lang="en-SG" b="1" dirty="0"/>
              <a:t>Show PostgreSQL Data Source</a:t>
            </a:r>
          </a:p>
          <a:p>
            <a:pPr marL="285750" indent="-285750">
              <a:buFont typeface="Arial" panose="020B0604020202020204" pitchFamily="34" charset="0"/>
              <a:buChar char="•"/>
            </a:pPr>
            <a:r>
              <a:rPr lang="en-SG" b="1" dirty="0"/>
              <a:t>Show Amazon S3 Data Source</a:t>
            </a:r>
          </a:p>
          <a:p>
            <a:pPr marL="285750" indent="-285750">
              <a:buFont typeface="Arial" panose="020B0604020202020204" pitchFamily="34" charset="0"/>
              <a:buChar char="•"/>
            </a:pPr>
            <a:r>
              <a:rPr lang="en-SG" b="1" dirty="0"/>
              <a:t>Show constellation view</a:t>
            </a:r>
          </a:p>
          <a:p>
            <a:endParaRPr lang="en-SG" b="1" dirty="0"/>
          </a:p>
          <a:p>
            <a:r>
              <a:rPr lang="en-SG" dirty="0"/>
              <a:t>A remote connector enables the virtualization of data that is stored on a file system or a remote data source that is not directly accessible by Watson Query.</a:t>
            </a:r>
            <a:endParaRPr lang="en-US" dirty="0"/>
          </a:p>
        </p:txBody>
      </p:sp>
      <p:sp>
        <p:nvSpPr>
          <p:cNvPr id="3" name="Title 2">
            <a:extLst>
              <a:ext uri="{FF2B5EF4-FFF2-40B4-BE49-F238E27FC236}">
                <a16:creationId xmlns:a16="http://schemas.microsoft.com/office/drawing/2014/main" id="{79F5BEE8-0655-8CC9-BD9A-BCE0E95718A3}"/>
              </a:ext>
            </a:extLst>
          </p:cNvPr>
          <p:cNvSpPr>
            <a:spLocks noGrp="1"/>
          </p:cNvSpPr>
          <p:nvPr>
            <p:ph type="title"/>
          </p:nvPr>
        </p:nvSpPr>
        <p:spPr/>
        <p:txBody>
          <a:bodyPr/>
          <a:lstStyle/>
          <a:p>
            <a:r>
              <a:rPr lang="en-SG" b="1" dirty="0"/>
              <a:t>Define Data Sources</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E51E4CDC-32C0-43FE-0FC0-1C6113C7A79F}"/>
              </a:ext>
            </a:extLst>
          </p:cNvPr>
          <p:cNvPicPr>
            <a:picLocks noChangeAspect="1"/>
          </p:cNvPicPr>
          <p:nvPr/>
        </p:nvPicPr>
        <p:blipFill>
          <a:blip r:embed="rId2"/>
          <a:stretch>
            <a:fillRect/>
          </a:stretch>
        </p:blipFill>
        <p:spPr>
          <a:xfrm>
            <a:off x="5333334" y="2861173"/>
            <a:ext cx="6055102" cy="3793558"/>
          </a:xfrm>
          <a:prstGeom prst="rect">
            <a:avLst/>
          </a:prstGeom>
        </p:spPr>
      </p:pic>
    </p:spTree>
    <p:extLst>
      <p:ext uri="{BB962C8B-B14F-4D97-AF65-F5344CB8AC3E}">
        <p14:creationId xmlns:p14="http://schemas.microsoft.com/office/powerpoint/2010/main" val="394287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17FFEE-A7AC-5263-7CC4-7C2BA0F814B6}"/>
              </a:ext>
            </a:extLst>
          </p:cNvPr>
          <p:cNvSpPr>
            <a:spLocks noGrp="1"/>
          </p:cNvSpPr>
          <p:nvPr>
            <p:ph idx="1"/>
          </p:nvPr>
        </p:nvSpPr>
        <p:spPr/>
        <p:txBody>
          <a:bodyPr/>
          <a:lstStyle/>
          <a:p>
            <a:r>
              <a:rPr lang="en-SG" dirty="0"/>
              <a:t>Rather than you manually searching through the database data source – looking for tables across the many schemas in a Db2 or Oracle database, for instance – it will automatically scan the database (based on the permissions of the user used for the connection) and present the data objects found to you. You can then choose to create virtual tables as needed, based on the objects listed.</a:t>
            </a:r>
          </a:p>
          <a:p>
            <a:pPr>
              <a:buFont typeface="+mj-lt"/>
              <a:buAutoNum type="arabicPeriod"/>
            </a:pPr>
            <a:r>
              <a:rPr lang="en-SG" dirty="0"/>
              <a:t>Select </a:t>
            </a:r>
            <a:r>
              <a:rPr lang="en-SG" b="1" dirty="0"/>
              <a:t>Virtualization &gt; Virtualize</a:t>
            </a:r>
            <a:r>
              <a:rPr lang="en-SG" dirty="0"/>
              <a:t> from the side menu. </a:t>
            </a:r>
            <a:r>
              <a:rPr lang="en-SG" b="1" dirty="0"/>
              <a:t>Click list</a:t>
            </a:r>
            <a:endParaRPr lang="en-SG" dirty="0"/>
          </a:p>
          <a:p>
            <a:r>
              <a:rPr lang="en-SG" dirty="0"/>
              <a:t>Hundreds of tables are listed. Where did all these tables come from? Watson Query discovered them from your database connections!</a:t>
            </a:r>
          </a:p>
          <a:p>
            <a:r>
              <a:rPr lang="en-SG" dirty="0"/>
              <a:t>In the </a:t>
            </a:r>
            <a:r>
              <a:rPr lang="en-SG" b="1" dirty="0"/>
              <a:t>Filter by</a:t>
            </a:r>
            <a:r>
              <a:rPr lang="en-SG" dirty="0"/>
              <a:t> bar, click on the </a:t>
            </a:r>
            <a:r>
              <a:rPr lang="en-SG" b="1" dirty="0"/>
              <a:t>Source type</a:t>
            </a:r>
            <a:r>
              <a:rPr lang="en-SG" dirty="0"/>
              <a:t>, </a:t>
            </a:r>
            <a:r>
              <a:rPr lang="en-SG" b="1" dirty="0"/>
              <a:t>Database</a:t>
            </a:r>
            <a:r>
              <a:rPr lang="en-SG" dirty="0"/>
              <a:t>, and </a:t>
            </a:r>
            <a:r>
              <a:rPr lang="en-SG" b="1" dirty="0"/>
              <a:t>Schema</a:t>
            </a:r>
            <a:r>
              <a:rPr lang="en-SG" dirty="0"/>
              <a:t> dropdown selection menus to get a feel for the type of filtering that can be done.</a:t>
            </a:r>
          </a:p>
          <a:p>
            <a:r>
              <a:rPr lang="en-SG" dirty="0"/>
              <a:t>In the </a:t>
            </a:r>
            <a:r>
              <a:rPr lang="en-SG" b="1" dirty="0"/>
              <a:t>Find tables by name, schema, column, or business term</a:t>
            </a:r>
            <a:r>
              <a:rPr lang="en-SG" dirty="0"/>
              <a:t> search field, enter </a:t>
            </a:r>
            <a:r>
              <a:rPr lang="en-SG" b="1" dirty="0"/>
              <a:t>CUSTOMER</a:t>
            </a:r>
            <a:r>
              <a:rPr lang="en-SG" dirty="0"/>
              <a:t>.</a:t>
            </a:r>
          </a:p>
          <a:p>
            <a:r>
              <a:rPr lang="en-SG" dirty="0"/>
              <a:t>Check the boxes for both the </a:t>
            </a:r>
            <a:r>
              <a:rPr lang="en-SG" b="1" dirty="0"/>
              <a:t>CUSTOMER</a:t>
            </a:r>
            <a:r>
              <a:rPr lang="en-SG" dirty="0"/>
              <a:t> and </a:t>
            </a:r>
            <a:r>
              <a:rPr lang="en-SG" b="1" dirty="0"/>
              <a:t>CUSTOMER_LOYALTY</a:t>
            </a:r>
            <a:r>
              <a:rPr lang="en-SG" dirty="0"/>
              <a:t> tables.</a:t>
            </a:r>
          </a:p>
          <a:p>
            <a:r>
              <a:rPr lang="en-SG" b="1" dirty="0"/>
              <a:t>Note:</a:t>
            </a:r>
            <a:r>
              <a:rPr lang="en-SG" dirty="0"/>
              <a:t> The auto-discovery operation may take a minute or two to complete and so you might not see both of these tables listed initially. You may also see pop-up messages saying things like </a:t>
            </a:r>
            <a:r>
              <a:rPr lang="en-SG" i="1" dirty="0"/>
              <a:t>"Tables were added or updated. Click Reload to load the tables."</a:t>
            </a:r>
            <a:r>
              <a:rPr lang="en-SG" dirty="0"/>
              <a:t> and </a:t>
            </a:r>
            <a:r>
              <a:rPr lang="en-SG" i="1" dirty="0"/>
              <a:t>"All listed tables are loaded: Click Refresh to update the list."</a:t>
            </a:r>
            <a:r>
              <a:rPr lang="en-SG" dirty="0"/>
              <a:t> Click to reload and refresh as needed and both of these tables should eventually show up.</a:t>
            </a:r>
          </a:p>
          <a:p>
            <a:r>
              <a:rPr lang="en-SG" dirty="0"/>
              <a:t>Click </a:t>
            </a:r>
            <a:r>
              <a:rPr lang="en-SG" b="1" dirty="0"/>
              <a:t>Add to cart</a:t>
            </a:r>
            <a:r>
              <a:rPr lang="en-SG" dirty="0"/>
              <a:t>.</a:t>
            </a:r>
          </a:p>
          <a:p>
            <a:r>
              <a:rPr lang="en-SG" dirty="0"/>
              <a:t>Click </a:t>
            </a:r>
            <a:r>
              <a:rPr lang="en-SG" b="1" dirty="0"/>
              <a:t>View cart (2)</a:t>
            </a:r>
            <a:r>
              <a:rPr lang="en-SG" dirty="0"/>
              <a:t> (the “2” represents the two tables that you added to the cart) to advance to the </a:t>
            </a:r>
            <a:r>
              <a:rPr lang="en-SG" b="1" dirty="0"/>
              <a:t>Review cart and virtualize tables</a:t>
            </a:r>
            <a:r>
              <a:rPr lang="en-SG" dirty="0"/>
              <a:t> page.</a:t>
            </a:r>
          </a:p>
          <a:p>
            <a:r>
              <a:rPr lang="en-SG" dirty="0"/>
              <a:t>Watson Query gives clients the flexibility to customize virtual tables based on their needs. For example, on this </a:t>
            </a:r>
            <a:r>
              <a:rPr lang="en-SG" b="1" dirty="0"/>
              <a:t>Review cart and virtualize tables</a:t>
            </a:r>
            <a:r>
              <a:rPr lang="en-SG" dirty="0"/>
              <a:t> page, you can choose to rename the schema and/or table names, as well as remove columns or change the name and type of columns within the tables. For this lab, leave the schema and table names as they are. The source of the schema name (which is unique to you) will be explained later in the lab.</a:t>
            </a:r>
          </a:p>
        </p:txBody>
      </p:sp>
      <p:sp>
        <p:nvSpPr>
          <p:cNvPr id="3" name="Title 2">
            <a:extLst>
              <a:ext uri="{FF2B5EF4-FFF2-40B4-BE49-F238E27FC236}">
                <a16:creationId xmlns:a16="http://schemas.microsoft.com/office/drawing/2014/main" id="{409D27D6-CD51-17F7-0E75-BD31870833DA}"/>
              </a:ext>
            </a:extLst>
          </p:cNvPr>
          <p:cNvSpPr>
            <a:spLocks noGrp="1"/>
          </p:cNvSpPr>
          <p:nvPr>
            <p:ph type="title"/>
          </p:nvPr>
        </p:nvSpPr>
        <p:spPr/>
        <p:txBody>
          <a:bodyPr/>
          <a:lstStyle/>
          <a:p>
            <a:r>
              <a:rPr lang="en-US" b="1" dirty="0"/>
              <a:t>Virtualize data</a:t>
            </a:r>
          </a:p>
        </p:txBody>
      </p:sp>
    </p:spTree>
    <p:extLst>
      <p:ext uri="{BB962C8B-B14F-4D97-AF65-F5344CB8AC3E}">
        <p14:creationId xmlns:p14="http://schemas.microsoft.com/office/powerpoint/2010/main" val="3599759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03F1B9-DBD3-C948-2831-399A9F5556CE}"/>
              </a:ext>
            </a:extLst>
          </p:cNvPr>
          <p:cNvSpPr>
            <a:spLocks noGrp="1"/>
          </p:cNvSpPr>
          <p:nvPr>
            <p:ph idx="1"/>
          </p:nvPr>
        </p:nvSpPr>
        <p:spPr/>
        <p:txBody>
          <a:bodyPr/>
          <a:lstStyle/>
          <a:p>
            <a:pPr marL="233363" indent="-233363">
              <a:buFont typeface="Arial" panose="020B0604020202020204" pitchFamily="34" charset="0"/>
              <a:buChar char="•"/>
            </a:pPr>
            <a:r>
              <a:rPr lang="en-SG" sz="1200" b="1" dirty="0"/>
              <a:t>CUSTOMER:</a:t>
            </a:r>
            <a:r>
              <a:rPr lang="en-SG" sz="1200" dirty="0"/>
              <a:t> Main customer details, including name, address, and credit card information. This table is hosted in a Db2 Warehouse relational database.</a:t>
            </a:r>
          </a:p>
          <a:p>
            <a:pPr marL="233363" indent="-233363">
              <a:buFont typeface="Arial" panose="020B0604020202020204" pitchFamily="34" charset="0"/>
              <a:buChar char="•"/>
            </a:pPr>
            <a:r>
              <a:rPr lang="en-SG" sz="1200" b="1" dirty="0"/>
              <a:t>CUSTOMER_LOYALTY:</a:t>
            </a:r>
            <a:r>
              <a:rPr lang="en-SG" sz="1200" dirty="0"/>
              <a:t> Customer loyalty and sales information from 2016 onward. This table is hosted in a PostgreSQL relational database.</a:t>
            </a:r>
          </a:p>
          <a:p>
            <a:pPr marL="233363" indent="-233363">
              <a:buFont typeface="Arial" panose="020B0604020202020204" pitchFamily="34" charset="0"/>
              <a:buChar char="•"/>
            </a:pPr>
            <a:r>
              <a:rPr lang="en-SG" sz="1200" b="1" dirty="0"/>
              <a:t>CUSTOMER_LOYALTY_HISTORY:</a:t>
            </a:r>
            <a:r>
              <a:rPr lang="en-SG" sz="1200" dirty="0"/>
              <a:t> Archived customer loyalty information from 2010-2015. This data is stored in a CSV file on Amazon S3 object storage.</a:t>
            </a:r>
          </a:p>
          <a:p>
            <a:pPr marL="233363" indent="-233363">
              <a:buFont typeface="Arial" panose="020B0604020202020204" pitchFamily="34" charset="0"/>
              <a:buChar char="•"/>
            </a:pPr>
            <a:endParaRPr lang="en-SG" sz="1200" dirty="0"/>
          </a:p>
          <a:p>
            <a:pPr marL="233363" indent="-233363">
              <a:buFont typeface="Arial" panose="020B0604020202020204" pitchFamily="34" charset="0"/>
              <a:buChar char="•"/>
            </a:pPr>
            <a:r>
              <a:rPr lang="en-SG" sz="1200" dirty="0"/>
              <a:t>Select </a:t>
            </a:r>
            <a:r>
              <a:rPr lang="en-SG" sz="1200" b="1" dirty="0"/>
              <a:t>Virtualization &gt; Virtualize</a:t>
            </a:r>
            <a:r>
              <a:rPr lang="en-SG" sz="1200" dirty="0"/>
              <a:t> from the side menu.</a:t>
            </a:r>
          </a:p>
          <a:p>
            <a:pPr marL="274638" indent="-41275"/>
            <a:r>
              <a:rPr lang="en-SG" sz="1200" dirty="0"/>
              <a:t>In the </a:t>
            </a:r>
            <a:r>
              <a:rPr lang="en-SG" sz="1200" b="1" dirty="0"/>
              <a:t>Find tables by name, schema, column, or business term</a:t>
            </a:r>
            <a:r>
              <a:rPr lang="en-SG" sz="1200" dirty="0"/>
              <a:t> search field, enter </a:t>
            </a:r>
            <a:r>
              <a:rPr lang="en-SG" sz="1200" b="1" dirty="0"/>
              <a:t>CUSTOMER</a:t>
            </a:r>
            <a:r>
              <a:rPr lang="en-SG" sz="1200" dirty="0"/>
              <a:t>.</a:t>
            </a:r>
          </a:p>
          <a:p>
            <a:pPr marL="274638" indent="-41275"/>
            <a:r>
              <a:rPr lang="en-SG" sz="1200" dirty="0"/>
              <a:t>Check the boxes for both the </a:t>
            </a:r>
            <a:r>
              <a:rPr lang="en-SG" sz="1200" b="1" dirty="0"/>
              <a:t>CUSTOMER</a:t>
            </a:r>
            <a:r>
              <a:rPr lang="en-SG" sz="1200" dirty="0"/>
              <a:t> and </a:t>
            </a:r>
            <a:r>
              <a:rPr lang="en-SG" sz="1200" b="1" dirty="0"/>
              <a:t>CUSTOMER_LOYALTY</a:t>
            </a:r>
            <a:r>
              <a:rPr lang="en-SG" sz="1200" dirty="0"/>
              <a:t> tables.</a:t>
            </a:r>
          </a:p>
          <a:p>
            <a:pPr marL="274638" indent="-41275"/>
            <a:endParaRPr lang="en-SG" sz="1200" dirty="0"/>
          </a:p>
          <a:p>
            <a:pPr marL="171450" indent="-171450">
              <a:buFont typeface="Arial" panose="020B0604020202020204" pitchFamily="34" charset="0"/>
              <a:buChar char="•"/>
            </a:pPr>
            <a:r>
              <a:rPr lang="en-SG" sz="1200" dirty="0"/>
              <a:t> Click </a:t>
            </a:r>
            <a:r>
              <a:rPr lang="en-SG" sz="1200" b="1" dirty="0"/>
              <a:t>Add to cart</a:t>
            </a:r>
            <a:r>
              <a:rPr lang="en-SG" sz="1200" dirty="0"/>
              <a:t>.</a:t>
            </a:r>
          </a:p>
          <a:p>
            <a:pPr marL="171450" indent="-171450">
              <a:buFont typeface="Arial" panose="020B0604020202020204" pitchFamily="34" charset="0"/>
              <a:buChar char="•"/>
            </a:pPr>
            <a:r>
              <a:rPr lang="en-SG" sz="1200" dirty="0"/>
              <a:t>Click </a:t>
            </a:r>
            <a:r>
              <a:rPr lang="en-SG" sz="1200" b="1" dirty="0"/>
              <a:t>View cart (2)</a:t>
            </a:r>
            <a:r>
              <a:rPr lang="en-SG" sz="1200" dirty="0"/>
              <a:t> (the “2” represents the two tables that you added to the cart) to advance to the </a:t>
            </a:r>
            <a:r>
              <a:rPr lang="en-SG" sz="1200" b="1" dirty="0"/>
              <a:t>Review cart and virtualize tables</a:t>
            </a:r>
            <a:r>
              <a:rPr lang="en-SG" sz="1200" dirty="0"/>
              <a:t> page.</a:t>
            </a:r>
          </a:p>
          <a:p>
            <a:pPr marL="171450" indent="-171450">
              <a:buFont typeface="Arial" panose="020B0604020202020204" pitchFamily="34" charset="0"/>
              <a:buChar char="•"/>
            </a:pPr>
            <a:r>
              <a:rPr lang="en-SG" sz="1200" dirty="0"/>
              <a:t>Within the </a:t>
            </a:r>
            <a:r>
              <a:rPr lang="en-SG" sz="1200" b="1" dirty="0"/>
              <a:t>Objects to be virtualized</a:t>
            </a:r>
            <a:r>
              <a:rPr lang="en-SG" sz="1200" dirty="0"/>
              <a:t> section, click the </a:t>
            </a:r>
            <a:r>
              <a:rPr lang="en-SG" sz="1200" b="1" dirty="0"/>
              <a:t>vertical ellipsis</a:t>
            </a:r>
            <a:r>
              <a:rPr lang="en-SG" sz="1200" dirty="0"/>
              <a:t> at the right side of the row for the </a:t>
            </a:r>
            <a:r>
              <a:rPr lang="en-SG" sz="1200" b="1" dirty="0"/>
              <a:t>CUSTOMER</a:t>
            </a:r>
            <a:r>
              <a:rPr lang="en-SG" sz="1200" dirty="0"/>
              <a:t> table and select </a:t>
            </a:r>
            <a:r>
              <a:rPr lang="en-SG" sz="1200" b="1" dirty="0"/>
              <a:t>Edit columns</a:t>
            </a:r>
            <a:r>
              <a:rPr lang="en-SG" sz="1200" dirty="0"/>
              <a:t>.</a:t>
            </a:r>
          </a:p>
          <a:p>
            <a:pPr marL="171450" indent="-171450">
              <a:buFont typeface="Arial" panose="020B0604020202020204" pitchFamily="34" charset="0"/>
              <a:buChar char="•"/>
            </a:pPr>
            <a:r>
              <a:rPr lang="en-SG" sz="1200" dirty="0"/>
              <a:t>Uncheck the rows associated with the </a:t>
            </a:r>
            <a:r>
              <a:rPr lang="en-SG" sz="1200" b="1" dirty="0"/>
              <a:t>GENDER</a:t>
            </a:r>
            <a:r>
              <a:rPr lang="en-SG" sz="1200" dirty="0"/>
              <a:t> and </a:t>
            </a:r>
            <a:r>
              <a:rPr lang="en-SG" sz="1200" b="1" dirty="0"/>
              <a:t>EDUCATION</a:t>
            </a:r>
            <a:r>
              <a:rPr lang="en-SG" sz="1200" dirty="0"/>
              <a:t> columns (these columns were chosen arbitrarily, simply as an example of how to do this).</a:t>
            </a:r>
          </a:p>
          <a:p>
            <a:pPr marL="171450" indent="-171450">
              <a:buFont typeface="Arial" panose="020B0604020202020204" pitchFamily="34" charset="0"/>
              <a:buChar char="•"/>
            </a:pPr>
            <a:r>
              <a:rPr lang="en-SG" sz="1200" dirty="0"/>
              <a:t>Click the </a:t>
            </a:r>
            <a:r>
              <a:rPr lang="en-SG" sz="1200" b="1" dirty="0"/>
              <a:t>Apply</a:t>
            </a:r>
            <a:r>
              <a:rPr lang="en-SG" sz="1200" dirty="0"/>
              <a:t> button in the upper-right corner.</a:t>
            </a:r>
          </a:p>
          <a:p>
            <a:pPr marL="171450" indent="-171450">
              <a:buFont typeface="Arial" panose="020B0604020202020204" pitchFamily="34" charset="0"/>
              <a:buChar char="•"/>
            </a:pPr>
            <a:r>
              <a:rPr lang="en-SG" sz="1200" dirty="0"/>
              <a:t>Unselect the </a:t>
            </a:r>
            <a:r>
              <a:rPr lang="en-SG" sz="1200" b="1" dirty="0"/>
              <a:t>Assign to project</a:t>
            </a:r>
            <a:r>
              <a:rPr lang="en-SG" sz="1200" dirty="0"/>
              <a:t> check box. By doing this, the table won't be added to any project, but it will be available in the </a:t>
            </a:r>
            <a:r>
              <a:rPr lang="en-SG" sz="1200" b="1" dirty="0"/>
              <a:t>Virtualized data</a:t>
            </a:r>
            <a:r>
              <a:rPr lang="en-SG" sz="1200" dirty="0"/>
              <a:t> section of the console (which you will see later).</a:t>
            </a:r>
          </a:p>
          <a:p>
            <a:pPr marL="171450" indent="-171450">
              <a:buFont typeface="Arial" panose="020B0604020202020204" pitchFamily="34" charset="0"/>
              <a:buChar char="•"/>
            </a:pPr>
            <a:r>
              <a:rPr lang="en-SG" sz="1200" dirty="0"/>
              <a:t>Click the </a:t>
            </a:r>
            <a:r>
              <a:rPr lang="en-SG" sz="1200" b="1" dirty="0"/>
              <a:t>Virtualize</a:t>
            </a:r>
            <a:r>
              <a:rPr lang="en-SG" sz="1200" dirty="0"/>
              <a:t> button in the upper-right corner.</a:t>
            </a:r>
          </a:p>
          <a:p>
            <a:pPr marL="171450" indent="-171450">
              <a:buFont typeface="Arial" panose="020B0604020202020204" pitchFamily="34" charset="0"/>
              <a:buChar char="•"/>
            </a:pPr>
            <a:r>
              <a:rPr lang="en-SG" sz="1200" dirty="0"/>
              <a:t>The virtualization process has started for the </a:t>
            </a:r>
            <a:r>
              <a:rPr lang="en-SG" sz="1200" b="1" dirty="0"/>
              <a:t>CUSTOMER</a:t>
            </a:r>
            <a:r>
              <a:rPr lang="en-SG" sz="1200" dirty="0"/>
              <a:t> and </a:t>
            </a:r>
            <a:r>
              <a:rPr lang="en-SG" sz="1200" b="1" dirty="0"/>
              <a:t>CUSTOMER_LOYALTY</a:t>
            </a:r>
            <a:r>
              <a:rPr lang="en-SG" sz="1200" dirty="0"/>
              <a:t> tables. Click </a:t>
            </a:r>
            <a:r>
              <a:rPr lang="en-SG" sz="1200" b="1" dirty="0"/>
              <a:t>Virtualize more data</a:t>
            </a:r>
            <a:r>
              <a:rPr lang="en-SG" sz="1200" dirty="0"/>
              <a:t>.</a:t>
            </a:r>
          </a:p>
          <a:p>
            <a:endParaRPr lang="en-SG" sz="1200" dirty="0"/>
          </a:p>
          <a:p>
            <a:pPr marL="233363" indent="-233363">
              <a:buFont typeface="Arial" panose="020B0604020202020204" pitchFamily="34" charset="0"/>
              <a:buChar char="•"/>
            </a:pPr>
            <a:endParaRPr lang="en-SG" sz="1200" dirty="0"/>
          </a:p>
          <a:p>
            <a:endParaRPr lang="en-US" dirty="0"/>
          </a:p>
        </p:txBody>
      </p:sp>
      <p:sp>
        <p:nvSpPr>
          <p:cNvPr id="3" name="Title 2">
            <a:extLst>
              <a:ext uri="{FF2B5EF4-FFF2-40B4-BE49-F238E27FC236}">
                <a16:creationId xmlns:a16="http://schemas.microsoft.com/office/drawing/2014/main" id="{FB94C315-5141-EE22-374F-9F4EB5C8EDEF}"/>
              </a:ext>
            </a:extLst>
          </p:cNvPr>
          <p:cNvSpPr>
            <a:spLocks noGrp="1"/>
          </p:cNvSpPr>
          <p:nvPr>
            <p:ph type="title"/>
          </p:nvPr>
        </p:nvSpPr>
        <p:spPr/>
        <p:txBody>
          <a:bodyPr/>
          <a:lstStyle/>
          <a:p>
            <a:r>
              <a:rPr lang="en-US" b="1" dirty="0"/>
              <a:t>Virtualize data</a:t>
            </a:r>
          </a:p>
        </p:txBody>
      </p:sp>
      <p:pic>
        <p:nvPicPr>
          <p:cNvPr id="5" name="Picture 4" descr="A screenshot of a computer&#10;&#10;Description automatically generated with medium confidence">
            <a:extLst>
              <a:ext uri="{FF2B5EF4-FFF2-40B4-BE49-F238E27FC236}">
                <a16:creationId xmlns:a16="http://schemas.microsoft.com/office/drawing/2014/main" id="{4B30461D-BF6D-7502-2B82-D3528A12E503}"/>
              </a:ext>
            </a:extLst>
          </p:cNvPr>
          <p:cNvPicPr>
            <a:picLocks noChangeAspect="1"/>
          </p:cNvPicPr>
          <p:nvPr/>
        </p:nvPicPr>
        <p:blipFill>
          <a:blip r:embed="rId2"/>
          <a:stretch>
            <a:fillRect/>
          </a:stretch>
        </p:blipFill>
        <p:spPr>
          <a:xfrm>
            <a:off x="7273636" y="2313367"/>
            <a:ext cx="3532909" cy="1698561"/>
          </a:xfrm>
          <a:prstGeom prst="rect">
            <a:avLst/>
          </a:prstGeom>
        </p:spPr>
      </p:pic>
    </p:spTree>
    <p:extLst>
      <p:ext uri="{BB962C8B-B14F-4D97-AF65-F5344CB8AC3E}">
        <p14:creationId xmlns:p14="http://schemas.microsoft.com/office/powerpoint/2010/main" val="3879387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8BF9B-1954-58F8-7B4D-3E8E5C13D23D}"/>
              </a:ext>
            </a:extLst>
          </p:cNvPr>
          <p:cNvSpPr>
            <a:spLocks noGrp="1"/>
          </p:cNvSpPr>
          <p:nvPr>
            <p:ph idx="1"/>
          </p:nvPr>
        </p:nvSpPr>
        <p:spPr/>
        <p:txBody>
          <a:bodyPr/>
          <a:lstStyle/>
          <a:p>
            <a:r>
              <a:rPr lang="en-SG" dirty="0"/>
              <a:t>For files located in object storage, you start by selecting the endpoint URL and then work your way through the bucket and any folders as needed to locate the file(s) you want to virtualize as a table in Watson Query.</a:t>
            </a:r>
          </a:p>
          <a:p>
            <a:r>
              <a:rPr lang="en-SG" dirty="0"/>
              <a:t>Select the </a:t>
            </a:r>
            <a:r>
              <a:rPr lang="en-SG" b="1" dirty="0"/>
              <a:t>Files</a:t>
            </a:r>
            <a:r>
              <a:rPr lang="en-SG" dirty="0"/>
              <a:t> tab.</a:t>
            </a:r>
          </a:p>
          <a:p>
            <a:r>
              <a:rPr lang="en-SG" dirty="0"/>
              <a:t>Click the </a:t>
            </a:r>
            <a:r>
              <a:rPr lang="en-SG" b="1" dirty="0">
                <a:hlinkClick r:id="rId2"/>
              </a:rPr>
              <a:t>https://s3.us-east-2.amazonaws.com</a:t>
            </a:r>
            <a:r>
              <a:rPr lang="en-SG" dirty="0"/>
              <a:t> endpoint URL link</a:t>
            </a:r>
          </a:p>
          <a:p>
            <a:r>
              <a:rPr lang="en-SG" dirty="0"/>
              <a:t>Select the </a:t>
            </a:r>
            <a:r>
              <a:rPr lang="en-SG" b="1" dirty="0"/>
              <a:t>cpd-outcomes-s3</a:t>
            </a:r>
            <a:r>
              <a:rPr lang="en-SG" dirty="0"/>
              <a:t> bucket on the left</a:t>
            </a:r>
          </a:p>
          <a:p>
            <a:r>
              <a:rPr lang="en-SG" dirty="0"/>
              <a:t>Select the </a:t>
            </a:r>
            <a:r>
              <a:rPr lang="en-SG" b="1" dirty="0"/>
              <a:t>Customer</a:t>
            </a:r>
            <a:r>
              <a:rPr lang="en-SG" dirty="0"/>
              <a:t> folder.</a:t>
            </a:r>
          </a:p>
          <a:p>
            <a:r>
              <a:rPr lang="en-SG" dirty="0"/>
              <a:t>Select </a:t>
            </a:r>
            <a:r>
              <a:rPr lang="en-SG" b="1" dirty="0" err="1"/>
              <a:t>CUSTOMER_LOYALTY_HISTORY.csv</a:t>
            </a:r>
            <a:r>
              <a:rPr lang="en-SG" dirty="0"/>
              <a:t>.</a:t>
            </a:r>
          </a:p>
          <a:p>
            <a:r>
              <a:rPr lang="en-SG" dirty="0"/>
              <a:t>Click </a:t>
            </a:r>
            <a:r>
              <a:rPr lang="en-SG" b="1" dirty="0"/>
              <a:t>Add to cart</a:t>
            </a:r>
            <a:r>
              <a:rPr lang="en-SG" dirty="0"/>
              <a:t>.</a:t>
            </a:r>
          </a:p>
          <a:p>
            <a:r>
              <a:rPr lang="en-SG" dirty="0"/>
              <a:t>Click </a:t>
            </a:r>
            <a:r>
              <a:rPr lang="en-SG" b="1" dirty="0"/>
              <a:t>View cart (1)</a:t>
            </a:r>
            <a:r>
              <a:rPr lang="en-SG" dirty="0"/>
              <a:t>.</a:t>
            </a:r>
          </a:p>
          <a:p>
            <a:r>
              <a:rPr lang="en-SG" dirty="0"/>
              <a:t>Unselect the </a:t>
            </a:r>
            <a:r>
              <a:rPr lang="en-SG" b="1" dirty="0"/>
              <a:t>Assign to project</a:t>
            </a:r>
            <a:r>
              <a:rPr lang="en-SG" dirty="0"/>
              <a:t> check box. By doing this, the table won't be added to any project, but it will be available in the </a:t>
            </a:r>
            <a:r>
              <a:rPr lang="en-SG" b="1" dirty="0"/>
              <a:t>Virtualized data</a:t>
            </a:r>
            <a:r>
              <a:rPr lang="en-SG" dirty="0"/>
              <a:t> section of the console (which you will see later).</a:t>
            </a:r>
          </a:p>
          <a:p>
            <a:r>
              <a:rPr lang="en-SG" dirty="0"/>
              <a:t>Change the table name from </a:t>
            </a:r>
            <a:r>
              <a:rPr lang="en-SG" b="1" dirty="0" err="1"/>
              <a:t>CUSTOMER_LOYALTY_HISTORY_csv</a:t>
            </a:r>
            <a:r>
              <a:rPr lang="en-SG" dirty="0"/>
              <a:t> to </a:t>
            </a:r>
            <a:r>
              <a:rPr lang="en-SG" b="1" dirty="0"/>
              <a:t>CUSTOMER_LOYALTY_HISTORY</a:t>
            </a:r>
            <a:r>
              <a:rPr lang="en-SG" dirty="0"/>
              <a:t>.</a:t>
            </a:r>
          </a:p>
          <a:p>
            <a:r>
              <a:rPr lang="en-SG" dirty="0"/>
              <a:t>Click the </a:t>
            </a:r>
            <a:r>
              <a:rPr lang="en-SG" b="1" dirty="0"/>
              <a:t>vertical ellipsis</a:t>
            </a:r>
            <a:r>
              <a:rPr lang="en-SG" dirty="0"/>
              <a:t> at the right side of the row for the </a:t>
            </a:r>
            <a:r>
              <a:rPr lang="en-SG" b="1" dirty="0"/>
              <a:t>CUSTOMER_LOYALTY_HISTORY</a:t>
            </a:r>
            <a:r>
              <a:rPr lang="en-SG" dirty="0"/>
              <a:t> table and select </a:t>
            </a:r>
            <a:r>
              <a:rPr lang="en-SG" b="1" dirty="0"/>
              <a:t>Edit columns</a:t>
            </a:r>
            <a:r>
              <a:rPr lang="en-SG" dirty="0"/>
              <a:t>.</a:t>
            </a:r>
            <a:endParaRPr lang="en-US" dirty="0"/>
          </a:p>
        </p:txBody>
      </p:sp>
      <p:sp>
        <p:nvSpPr>
          <p:cNvPr id="3" name="Title 2">
            <a:extLst>
              <a:ext uri="{FF2B5EF4-FFF2-40B4-BE49-F238E27FC236}">
                <a16:creationId xmlns:a16="http://schemas.microsoft.com/office/drawing/2014/main" id="{EFEE8699-CF8C-8974-3F10-A37991A9B1D6}"/>
              </a:ext>
            </a:extLst>
          </p:cNvPr>
          <p:cNvSpPr>
            <a:spLocks noGrp="1"/>
          </p:cNvSpPr>
          <p:nvPr>
            <p:ph type="title"/>
          </p:nvPr>
        </p:nvSpPr>
        <p:spPr/>
        <p:txBody>
          <a:bodyPr/>
          <a:lstStyle/>
          <a:p>
            <a:r>
              <a:rPr lang="en-SG" b="1" dirty="0"/>
              <a:t>Virtualizing Data from Object Storage Files</a:t>
            </a:r>
            <a:br>
              <a:rPr lang="en-SG" b="1" dirty="0"/>
            </a:br>
            <a:endParaRPr lang="en-US" dirty="0"/>
          </a:p>
        </p:txBody>
      </p:sp>
    </p:spTree>
    <p:extLst>
      <p:ext uri="{BB962C8B-B14F-4D97-AF65-F5344CB8AC3E}">
        <p14:creationId xmlns:p14="http://schemas.microsoft.com/office/powerpoint/2010/main" val="3353313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D007E7-B06B-BCA5-5121-182942E03AA2}"/>
              </a:ext>
            </a:extLst>
          </p:cNvPr>
          <p:cNvSpPr>
            <a:spLocks noGrp="1"/>
          </p:cNvSpPr>
          <p:nvPr>
            <p:ph idx="1"/>
          </p:nvPr>
        </p:nvSpPr>
        <p:spPr>
          <a:xfrm>
            <a:off x="486823" y="6344165"/>
            <a:ext cx="11442921" cy="4574540"/>
          </a:xfrm>
        </p:spPr>
        <p:txBody>
          <a:bodyPr/>
          <a:lstStyle/>
          <a:p>
            <a:endParaRPr lang="en-US" dirty="0"/>
          </a:p>
        </p:txBody>
      </p:sp>
      <p:sp>
        <p:nvSpPr>
          <p:cNvPr id="3" name="Title 2">
            <a:extLst>
              <a:ext uri="{FF2B5EF4-FFF2-40B4-BE49-F238E27FC236}">
                <a16:creationId xmlns:a16="http://schemas.microsoft.com/office/drawing/2014/main" id="{AFF0F790-201F-C6C6-D4C8-EE0F1D88228D}"/>
              </a:ext>
            </a:extLst>
          </p:cNvPr>
          <p:cNvSpPr>
            <a:spLocks noGrp="1"/>
          </p:cNvSpPr>
          <p:nvPr>
            <p:ph type="title"/>
          </p:nvPr>
        </p:nvSpPr>
        <p:spPr/>
        <p:txBody>
          <a:bodyPr/>
          <a:lstStyle/>
          <a:p>
            <a:r>
              <a:rPr lang="en-SG" b="1" dirty="0"/>
              <a:t>Virtualizing Data from Object Storage Files</a:t>
            </a:r>
            <a:endParaRPr lang="en-US" dirty="0"/>
          </a:p>
        </p:txBody>
      </p:sp>
      <p:sp>
        <p:nvSpPr>
          <p:cNvPr id="4" name="Rectangle 1">
            <a:extLst>
              <a:ext uri="{FF2B5EF4-FFF2-40B4-BE49-F238E27FC236}">
                <a16:creationId xmlns:a16="http://schemas.microsoft.com/office/drawing/2014/main" id="{7793CC82-71EA-4E8E-345B-DAA72CFA10D9}"/>
              </a:ext>
            </a:extLst>
          </p:cNvPr>
          <p:cNvSpPr>
            <a:spLocks noChangeArrowheads="1"/>
          </p:cNvSpPr>
          <p:nvPr/>
        </p:nvSpPr>
        <p:spPr bwMode="auto">
          <a:xfrm>
            <a:off x="101533" y="1176186"/>
            <a:ext cx="10412081"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400" b="0" i="0" u="none" strike="noStrike" cap="none" normalizeH="0" baseline="0" dirty="0">
                <a:ln>
                  <a:noFill/>
                </a:ln>
                <a:solidFill>
                  <a:schemeClr val="tx1"/>
                </a:solidFill>
                <a:effectLst/>
                <a:latin typeface="Arial" panose="020B0604020202020204" pitchFamily="34" charset="0"/>
              </a:rPr>
              <a:t>Click the </a:t>
            </a:r>
            <a:r>
              <a:rPr kumimoji="0" lang="en-US" altLang="en-US" sz="1400" b="1" i="0" u="none" strike="noStrike" cap="none" normalizeH="0" baseline="0" dirty="0">
                <a:ln>
                  <a:noFill/>
                </a:ln>
                <a:solidFill>
                  <a:schemeClr val="tx1"/>
                </a:solidFill>
                <a:effectLst/>
                <a:latin typeface="Arial" panose="020B0604020202020204" pitchFamily="34" charset="0"/>
              </a:rPr>
              <a:t>vertical ellipsis</a:t>
            </a:r>
            <a:r>
              <a:rPr kumimoji="0" lang="en-US" altLang="en-US" sz="1400" b="0" i="0" u="none" strike="noStrike" cap="none" normalizeH="0" baseline="0" dirty="0">
                <a:ln>
                  <a:noFill/>
                </a:ln>
                <a:solidFill>
                  <a:schemeClr val="tx1"/>
                </a:solidFill>
                <a:effectLst/>
                <a:latin typeface="Arial" panose="020B0604020202020204" pitchFamily="34" charset="0"/>
              </a:rPr>
              <a:t> at the right side of the row for the </a:t>
            </a:r>
            <a:r>
              <a:rPr kumimoji="0" lang="en-US" altLang="en-US" sz="1400" b="1" i="0" u="none" strike="noStrike" cap="none" normalizeH="0" baseline="0" dirty="0">
                <a:ln>
                  <a:noFill/>
                </a:ln>
                <a:solidFill>
                  <a:schemeClr val="tx1"/>
                </a:solidFill>
                <a:effectLst/>
                <a:latin typeface="Arial" panose="020B0604020202020204" pitchFamily="34" charset="0"/>
              </a:rPr>
              <a:t>CUSTOMER_LOYALTY_HISTORY</a:t>
            </a:r>
            <a:r>
              <a:rPr kumimoji="0" lang="en-US" altLang="en-US" sz="1400" b="0" i="0" u="none" strike="noStrike" cap="none" normalizeH="0" baseline="0" dirty="0">
                <a:ln>
                  <a:noFill/>
                </a:ln>
                <a:solidFill>
                  <a:schemeClr val="tx1"/>
                </a:solidFill>
                <a:effectLst/>
                <a:latin typeface="Arial" panose="020B0604020202020204" pitchFamily="34" charset="0"/>
              </a:rPr>
              <a:t> table and select </a:t>
            </a:r>
            <a:r>
              <a:rPr kumimoji="0" lang="en-US" altLang="en-US" sz="1400" b="1" i="0" u="none" strike="noStrike" cap="none" normalizeH="0" baseline="0" dirty="0">
                <a:ln>
                  <a:noFill/>
                </a:ln>
                <a:solidFill>
                  <a:schemeClr val="tx1"/>
                </a:solidFill>
                <a:effectLst/>
                <a:latin typeface="Arial" panose="020B0604020202020204" pitchFamily="34" charset="0"/>
              </a:rPr>
              <a:t>Edit columns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402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000D1B25-4AEE-8B25-B2A3-6D5AD067E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67" y="1992827"/>
            <a:ext cx="5202782" cy="433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5607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9CCA72-A373-9E6B-0ACC-4BA0A8FB0B84}"/>
              </a:ext>
            </a:extLst>
          </p:cNvPr>
          <p:cNvSpPr>
            <a:spLocks noGrp="1"/>
          </p:cNvSpPr>
          <p:nvPr>
            <p:ph idx="1"/>
          </p:nvPr>
        </p:nvSpPr>
        <p:spPr/>
        <p:txBody>
          <a:bodyPr/>
          <a:lstStyle/>
          <a:p>
            <a:pPr>
              <a:buFont typeface="+mj-lt"/>
              <a:buAutoNum type="arabicPeriod" startAt="11"/>
            </a:pPr>
            <a:r>
              <a:rPr lang="en-SG" dirty="0"/>
              <a:t>When profiling the data, three columns may incorrectly be assigned the wrong type. Make the following changes to the columns listed (if they are not already assigned the </a:t>
            </a:r>
            <a:r>
              <a:rPr lang="en-SG" b="1" dirty="0"/>
              <a:t>Int</a:t>
            </a:r>
            <a:r>
              <a:rPr lang="en-SG" dirty="0"/>
              <a:t> (integer) type):</a:t>
            </a:r>
          </a:p>
          <a:p>
            <a:pPr>
              <a:buFont typeface="Arial" panose="020B0604020202020204" pitchFamily="34" charset="0"/>
              <a:buChar char="•"/>
            </a:pPr>
            <a:r>
              <a:rPr lang="en-SG" b="1" dirty="0"/>
              <a:t>QUANTITY_SOLD:</a:t>
            </a:r>
            <a:r>
              <a:rPr lang="en-SG" dirty="0"/>
              <a:t> Change type to </a:t>
            </a:r>
            <a:r>
              <a:rPr lang="en-SG" b="1" dirty="0"/>
              <a:t>INTEGER</a:t>
            </a:r>
            <a:endParaRPr lang="en-SG" dirty="0"/>
          </a:p>
          <a:p>
            <a:pPr>
              <a:buFont typeface="Arial" panose="020B0604020202020204" pitchFamily="34" charset="0"/>
              <a:buChar char="•"/>
            </a:pPr>
            <a:r>
              <a:rPr lang="en-SG" b="1" dirty="0"/>
              <a:t>SHIPPING_DAYS:</a:t>
            </a:r>
            <a:r>
              <a:rPr lang="en-SG" dirty="0"/>
              <a:t> Change type to </a:t>
            </a:r>
            <a:r>
              <a:rPr lang="en-SG" b="1" dirty="0"/>
              <a:t>INTEGER</a:t>
            </a:r>
            <a:endParaRPr lang="en-SG" dirty="0"/>
          </a:p>
          <a:p>
            <a:pPr>
              <a:buFont typeface="Arial" panose="020B0604020202020204" pitchFamily="34" charset="0"/>
              <a:buChar char="•"/>
            </a:pPr>
            <a:r>
              <a:rPr lang="en-SG" b="1" dirty="0"/>
              <a:t>SATISFACTION_RATING:</a:t>
            </a:r>
            <a:r>
              <a:rPr lang="en-SG" dirty="0"/>
              <a:t> Change type to </a:t>
            </a:r>
            <a:r>
              <a:rPr lang="en-SG" b="1" dirty="0"/>
              <a:t>INTEGER</a:t>
            </a:r>
            <a:endParaRPr lang="en-SG" dirty="0"/>
          </a:p>
          <a:p>
            <a:pPr>
              <a:buFont typeface="+mj-lt"/>
              <a:buAutoNum type="arabicPeriod" startAt="12"/>
            </a:pPr>
            <a:r>
              <a:rPr lang="en-SG" dirty="0"/>
              <a:t>Scroll up and click the </a:t>
            </a:r>
            <a:r>
              <a:rPr lang="en-SG" b="1" dirty="0"/>
              <a:t>Apply</a:t>
            </a:r>
            <a:r>
              <a:rPr lang="en-SG" dirty="0"/>
              <a:t> button in the upper-right corner.</a:t>
            </a:r>
          </a:p>
          <a:p>
            <a:pPr>
              <a:buFont typeface="+mj-lt"/>
              <a:buAutoNum type="arabicPeriod" startAt="12"/>
            </a:pPr>
            <a:r>
              <a:rPr lang="en-SG" dirty="0"/>
              <a:t>Back on the </a:t>
            </a:r>
            <a:r>
              <a:rPr lang="en-SG" b="1" dirty="0"/>
              <a:t>Review cart and virtualize tables</a:t>
            </a:r>
            <a:r>
              <a:rPr lang="en-SG" dirty="0"/>
              <a:t> screen, click the </a:t>
            </a:r>
            <a:r>
              <a:rPr lang="en-SG" b="1" dirty="0"/>
              <a:t>Virtualize</a:t>
            </a:r>
            <a:r>
              <a:rPr lang="en-SG" dirty="0"/>
              <a:t> button in the upper-right.</a:t>
            </a:r>
          </a:p>
          <a:p>
            <a:r>
              <a:rPr lang="en-SG" dirty="0"/>
              <a:t>14. The virtualization process has started for the </a:t>
            </a:r>
            <a:r>
              <a:rPr lang="en-SG" b="1" dirty="0"/>
              <a:t>CUSTOMER_LOYALTY_HISTORY</a:t>
            </a:r>
            <a:r>
              <a:rPr lang="en-SG" dirty="0"/>
              <a:t> table. Click </a:t>
            </a:r>
            <a:r>
              <a:rPr lang="en-SG" b="1" dirty="0"/>
              <a:t>Go to virtualized data</a:t>
            </a:r>
            <a:r>
              <a:rPr lang="en-SG" dirty="0"/>
              <a:t>.</a:t>
            </a:r>
          </a:p>
          <a:p>
            <a:r>
              <a:rPr lang="en-SG" dirty="0"/>
              <a:t>The three tables are now available for access through Watson Query (and have been published to the </a:t>
            </a:r>
            <a:r>
              <a:rPr lang="en-SG" dirty="0" err="1"/>
              <a:t>catalog</a:t>
            </a:r>
            <a:r>
              <a:rPr lang="en-SG" dirty="0"/>
              <a:t>). Virtual views can also be created "on top of" the virtual tables.</a:t>
            </a:r>
            <a:endParaRPr lang="en-US" dirty="0"/>
          </a:p>
        </p:txBody>
      </p:sp>
      <p:sp>
        <p:nvSpPr>
          <p:cNvPr id="3" name="Title 2">
            <a:extLst>
              <a:ext uri="{FF2B5EF4-FFF2-40B4-BE49-F238E27FC236}">
                <a16:creationId xmlns:a16="http://schemas.microsoft.com/office/drawing/2014/main" id="{8F2E1B56-3E90-7A85-134C-23B044BCD9B0}"/>
              </a:ext>
            </a:extLst>
          </p:cNvPr>
          <p:cNvSpPr>
            <a:spLocks noGrp="1"/>
          </p:cNvSpPr>
          <p:nvPr>
            <p:ph type="title"/>
          </p:nvPr>
        </p:nvSpPr>
        <p:spPr/>
        <p:txBody>
          <a:bodyPr/>
          <a:lstStyle/>
          <a:p>
            <a:r>
              <a:rPr lang="en-SG" b="1" dirty="0"/>
              <a:t>Virtualizing Data from Object Storage Files</a:t>
            </a:r>
            <a:endParaRPr lang="en-US" dirty="0"/>
          </a:p>
        </p:txBody>
      </p:sp>
    </p:spTree>
    <p:extLst>
      <p:ext uri="{BB962C8B-B14F-4D97-AF65-F5344CB8AC3E}">
        <p14:creationId xmlns:p14="http://schemas.microsoft.com/office/powerpoint/2010/main" val="1351275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C6B4F5-4A00-4870-B929-EFD621A48F69}"/>
              </a:ext>
            </a:extLst>
          </p:cNvPr>
          <p:cNvSpPr>
            <a:spLocks noGrp="1"/>
          </p:cNvSpPr>
          <p:nvPr>
            <p:ph idx="1"/>
          </p:nvPr>
        </p:nvSpPr>
        <p:spPr/>
        <p:txBody>
          <a:bodyPr/>
          <a:lstStyle/>
          <a:p>
            <a:r>
              <a:rPr lang="en-SG" dirty="0"/>
              <a:t>In Watson Query, there are two options available for creating a view that joins tables (or other views) together. One approach is to use the graphical interface and the other is to create it manually by running a CREATE VIEW SQL statement. The graphical approach is very simple and intuitive, whereas the SQL approach is more flexible. A SQL statement allows for very specific filtering, the ability to join more than two tables at once, and more choices on the type of join used (inner join, left outer join, right outer join, full outer join, and so on).</a:t>
            </a:r>
          </a:p>
          <a:p>
            <a:endParaRPr lang="en-SG" dirty="0"/>
          </a:p>
          <a:p>
            <a:pPr>
              <a:buFont typeface="+mj-lt"/>
              <a:buAutoNum type="arabicPeriod"/>
            </a:pPr>
            <a:r>
              <a:rPr lang="en-SG" dirty="0"/>
              <a:t>Check the boxes for both the </a:t>
            </a:r>
            <a:r>
              <a:rPr lang="en-SG" b="1" dirty="0"/>
              <a:t>CUSTOMER</a:t>
            </a:r>
            <a:r>
              <a:rPr lang="en-SG" dirty="0"/>
              <a:t> and </a:t>
            </a:r>
            <a:r>
              <a:rPr lang="en-SG" b="1" dirty="0"/>
              <a:t>CUSTOMER_LOYALTY</a:t>
            </a:r>
            <a:r>
              <a:rPr lang="en-SG" dirty="0"/>
              <a:t> tables.</a:t>
            </a:r>
          </a:p>
          <a:p>
            <a:pPr>
              <a:buFont typeface="+mj-lt"/>
              <a:buAutoNum type="arabicPeriod"/>
            </a:pPr>
            <a:r>
              <a:rPr lang="en-SG" dirty="0"/>
              <a:t>Click </a:t>
            </a:r>
            <a:r>
              <a:rPr lang="en-SG" b="1" dirty="0"/>
              <a:t>Join</a:t>
            </a:r>
            <a:r>
              <a:rPr lang="en-SG" dirty="0"/>
              <a:t> on the right.</a:t>
            </a:r>
          </a:p>
          <a:p>
            <a:pPr>
              <a:buFont typeface="+mj-lt"/>
              <a:buAutoNum type="arabicPeriod" startAt="3"/>
            </a:pPr>
            <a:r>
              <a:rPr lang="en-SG" dirty="0"/>
              <a:t>Select the check box in the </a:t>
            </a:r>
            <a:r>
              <a:rPr lang="en-SG" b="1" dirty="0"/>
              <a:t>Column name</a:t>
            </a:r>
            <a:r>
              <a:rPr lang="en-SG" dirty="0"/>
              <a:t> header for the table on the left (which will select every column in the table).</a:t>
            </a:r>
          </a:p>
          <a:p>
            <a:pPr>
              <a:buFont typeface="+mj-lt"/>
              <a:buAutoNum type="arabicPeriod" startAt="3"/>
            </a:pPr>
            <a:r>
              <a:rPr lang="en-SG" dirty="0"/>
              <a:t>Select the check box in the </a:t>
            </a:r>
            <a:r>
              <a:rPr lang="en-SG" b="1" dirty="0"/>
              <a:t>Column name</a:t>
            </a:r>
            <a:r>
              <a:rPr lang="en-SG" dirty="0"/>
              <a:t> header for the table on the right (which will select every column in the table).</a:t>
            </a:r>
          </a:p>
          <a:p>
            <a:pPr>
              <a:buFont typeface="+mj-lt"/>
              <a:buAutoNum type="arabicPeriod" startAt="3"/>
            </a:pPr>
            <a:r>
              <a:rPr lang="en-SG" dirty="0"/>
              <a:t>Put your cursor focus on the </a:t>
            </a:r>
            <a:r>
              <a:rPr lang="en-SG" b="1" dirty="0"/>
              <a:t>LOYALTY_NBR</a:t>
            </a:r>
            <a:r>
              <a:rPr lang="en-SG" dirty="0"/>
              <a:t> row in the table on the left and click on it, without releasing the mouse button (nothing will happen yet).</a:t>
            </a:r>
          </a:p>
          <a:p>
            <a:pPr>
              <a:buFont typeface="+mj-lt"/>
              <a:buAutoNum type="arabicPeriod" startAt="3"/>
            </a:pPr>
            <a:r>
              <a:rPr lang="en-SG" dirty="0"/>
              <a:t>Holding the mouse button down, drag the connection line that appears when you start moving the cursor...</a:t>
            </a:r>
          </a:p>
          <a:p>
            <a:pPr>
              <a:buFont typeface="+mj-lt"/>
              <a:buAutoNum type="arabicPeriod" startAt="3"/>
            </a:pPr>
            <a:r>
              <a:rPr lang="en-SG" dirty="0"/>
              <a:t>... and connect the line to the </a:t>
            </a:r>
            <a:r>
              <a:rPr lang="en-SG" b="1" dirty="0"/>
              <a:t>LOYALTY_NBR</a:t>
            </a:r>
            <a:r>
              <a:rPr lang="en-SG" dirty="0"/>
              <a:t> row of the table on the right.</a:t>
            </a:r>
          </a:p>
          <a:p>
            <a:r>
              <a:rPr lang="en-SG" dirty="0"/>
              <a:t>A blue line will appear, connecting these two columns as the join key. Note the key icons that appear – they indicate that the join key is comprised of the </a:t>
            </a:r>
            <a:r>
              <a:rPr lang="en-SG" b="1" dirty="0"/>
              <a:t>LOYALTY_NBR</a:t>
            </a:r>
            <a:r>
              <a:rPr lang="en-SG" dirty="0"/>
              <a:t> columns in the two tables.</a:t>
            </a:r>
          </a:p>
          <a:p>
            <a:endParaRPr lang="en-US" dirty="0"/>
          </a:p>
        </p:txBody>
      </p:sp>
      <p:sp>
        <p:nvSpPr>
          <p:cNvPr id="3" name="Title 2">
            <a:extLst>
              <a:ext uri="{FF2B5EF4-FFF2-40B4-BE49-F238E27FC236}">
                <a16:creationId xmlns:a16="http://schemas.microsoft.com/office/drawing/2014/main" id="{962E11F1-1065-2BCF-F4D3-1465AD0FACFE}"/>
              </a:ext>
            </a:extLst>
          </p:cNvPr>
          <p:cNvSpPr>
            <a:spLocks noGrp="1"/>
          </p:cNvSpPr>
          <p:nvPr>
            <p:ph type="title"/>
          </p:nvPr>
        </p:nvSpPr>
        <p:spPr/>
        <p:txBody>
          <a:bodyPr/>
          <a:lstStyle/>
          <a:p>
            <a:r>
              <a:rPr lang="en-SG" b="1" dirty="0"/>
              <a:t>Create Virtual Views</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921A3B16-44D9-C121-82ED-CDAD8482B3F9}"/>
              </a:ext>
            </a:extLst>
          </p:cNvPr>
          <p:cNvPicPr>
            <a:picLocks noChangeAspect="1"/>
          </p:cNvPicPr>
          <p:nvPr/>
        </p:nvPicPr>
        <p:blipFill>
          <a:blip r:embed="rId2"/>
          <a:stretch>
            <a:fillRect/>
          </a:stretch>
        </p:blipFill>
        <p:spPr>
          <a:xfrm>
            <a:off x="9156356" y="5451640"/>
            <a:ext cx="2776151" cy="1369999"/>
          </a:xfrm>
          <a:prstGeom prst="rect">
            <a:avLst/>
          </a:prstGeom>
        </p:spPr>
      </p:pic>
    </p:spTree>
    <p:extLst>
      <p:ext uri="{BB962C8B-B14F-4D97-AF65-F5344CB8AC3E}">
        <p14:creationId xmlns:p14="http://schemas.microsoft.com/office/powerpoint/2010/main" val="4607908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screenshot of a computer&#10;&#10;Description automatically generated with low confidence">
            <a:extLst>
              <a:ext uri="{FF2B5EF4-FFF2-40B4-BE49-F238E27FC236}">
                <a16:creationId xmlns:a16="http://schemas.microsoft.com/office/drawing/2014/main" id="{A51C0217-1249-E921-6F4C-C6B48AC5C0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2597488"/>
            <a:ext cx="10905066" cy="16630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0F4B5344-629E-1375-D0DA-A711BA34F11D}"/>
              </a:ext>
            </a:extLst>
          </p:cNvPr>
          <p:cNvSpPr>
            <a:spLocks noChangeArrowheads="1"/>
          </p:cNvSpPr>
          <p:nvPr/>
        </p:nvSpPr>
        <p:spPr bwMode="auto">
          <a:xfrm>
            <a:off x="0" y="-1671921"/>
            <a:ext cx="21007674"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95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AutoNum type="arabicPeriod" startAt="9"/>
              <a:tabLst/>
            </a:pPr>
            <a:r>
              <a:rPr kumimoji="0" lang="en-US" altLang="en-US" sz="1800" b="0" i="0" u="none" strike="noStrike" cap="none" normalizeH="0" baseline="0" dirty="0">
                <a:ln>
                  <a:noFill/>
                </a:ln>
                <a:solidFill>
                  <a:schemeClr val="tx1"/>
                </a:solidFill>
                <a:effectLst/>
                <a:latin typeface="Arial" panose="020B0604020202020204" pitchFamily="34" charset="0"/>
              </a:rPr>
              <a:t>This screen allows you to modify the column names, but don’t modify any of them. Click </a:t>
            </a:r>
            <a:r>
              <a:rPr kumimoji="0" lang="en-US" altLang="en-US" sz="1800" b="1" i="0" u="none" strike="noStrike" cap="none" normalizeH="0" baseline="0" dirty="0">
                <a:ln>
                  <a:noFill/>
                </a:ln>
                <a:solidFill>
                  <a:schemeClr val="tx1"/>
                </a:solidFill>
                <a:effectLst/>
                <a:latin typeface="Arial" panose="020B0604020202020204" pitchFamily="34" charset="0"/>
              </a:rPr>
              <a:t>Next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759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858BD-8588-1DE5-7EC9-BBBE52179629}"/>
              </a:ext>
            </a:extLst>
          </p:cNvPr>
          <p:cNvSpPr>
            <a:spLocks noGrp="1"/>
          </p:cNvSpPr>
          <p:nvPr>
            <p:ph type="title"/>
          </p:nvPr>
        </p:nvSpPr>
        <p:spPr>
          <a:xfrm>
            <a:off x="363254" y="627141"/>
            <a:ext cx="11828745" cy="429116"/>
          </a:xfrm>
        </p:spPr>
        <p:txBody>
          <a:bodyPr/>
          <a:lstStyle/>
          <a:p>
            <a:r>
              <a:rPr lang="en-US" dirty="0"/>
              <a:t>CP4D Administration and Audit Trail</a:t>
            </a:r>
          </a:p>
        </p:txBody>
      </p:sp>
      <p:graphicFrame>
        <p:nvGraphicFramePr>
          <p:cNvPr id="7" name="Table 7">
            <a:extLst>
              <a:ext uri="{FF2B5EF4-FFF2-40B4-BE49-F238E27FC236}">
                <a16:creationId xmlns:a16="http://schemas.microsoft.com/office/drawing/2014/main" id="{39E24872-4524-366F-AAAA-7D8C1E7A56D9}"/>
              </a:ext>
            </a:extLst>
          </p:cNvPr>
          <p:cNvGraphicFramePr>
            <a:graphicFrameLocks noGrp="1"/>
          </p:cNvGraphicFramePr>
          <p:nvPr>
            <p:extLst>
              <p:ext uri="{D42A27DB-BD31-4B8C-83A1-F6EECF244321}">
                <p14:modId xmlns:p14="http://schemas.microsoft.com/office/powerpoint/2010/main" val="309990051"/>
              </p:ext>
            </p:extLst>
          </p:nvPr>
        </p:nvGraphicFramePr>
        <p:xfrm>
          <a:off x="136791" y="1388165"/>
          <a:ext cx="11650447" cy="1920240"/>
        </p:xfrm>
        <a:graphic>
          <a:graphicData uri="http://schemas.openxmlformats.org/drawingml/2006/table">
            <a:tbl>
              <a:tblPr firstRow="1" bandRow="1">
                <a:tableStyleId>{5C22544A-7EE6-4342-B048-85BDC9FD1C3A}</a:tableStyleId>
              </a:tblPr>
              <a:tblGrid>
                <a:gridCol w="5556352">
                  <a:extLst>
                    <a:ext uri="{9D8B030D-6E8A-4147-A177-3AD203B41FA5}">
                      <a16:colId xmlns:a16="http://schemas.microsoft.com/office/drawing/2014/main" val="3320851099"/>
                    </a:ext>
                  </a:extLst>
                </a:gridCol>
                <a:gridCol w="6094095">
                  <a:extLst>
                    <a:ext uri="{9D8B030D-6E8A-4147-A177-3AD203B41FA5}">
                      <a16:colId xmlns:a16="http://schemas.microsoft.com/office/drawing/2014/main" val="1764045863"/>
                    </a:ext>
                  </a:extLst>
                </a:gridCol>
              </a:tblGrid>
              <a:tr h="304800">
                <a:tc>
                  <a:txBody>
                    <a:bodyPr/>
                    <a:lstStyle/>
                    <a:p>
                      <a:pPr algn="ctr">
                        <a:buFontTx/>
                        <a:buNone/>
                      </a:pPr>
                      <a:r>
                        <a:rPr lang="en-US" sz="900" dirty="0">
                          <a:solidFill>
                            <a:schemeClr val="tx1"/>
                          </a:solidFill>
                          <a:latin typeface="IBM Plex Sans" panose="020B0503050203000203" pitchFamily="34" charset="0"/>
                        </a:rPr>
                        <a:t>Functional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FontTx/>
                        <a:buNone/>
                      </a:pPr>
                      <a:r>
                        <a:rPr lang="en-US" sz="900" dirty="0">
                          <a:solidFill>
                            <a:schemeClr val="tx1"/>
                          </a:solidFill>
                          <a:latin typeface="IBM Plex Sans" panose="020B0503050203000203" pitchFamily="34" charset="0"/>
                        </a:rPr>
                        <a:t>Technical Criteria #</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719689"/>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750" b="0" i="0" u="none" strike="noStrike">
                          <a:solidFill>
                            <a:srgbClr val="000000"/>
                          </a:solidFill>
                          <a:effectLst/>
                          <a:latin typeface="IBM Plex Sans" panose="020B0503050203000203" pitchFamily="34" charset="0"/>
                        </a:rPr>
                        <a:t>A3.6.8 (Does the system support business users' role-base setting and maintenance of users of audit trail function (ref: Access Control / Security Access) e.g. define 'who' can see 'what' in audit trail history)</a:t>
                      </a:r>
                      <a:endParaRPr kumimoji="0" lang="en-SG" sz="7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7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171406"/>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SG" sz="750" b="0" i="0" u="none" strike="noStrike" dirty="0">
                          <a:solidFill>
                            <a:srgbClr val="000000"/>
                          </a:solidFill>
                          <a:effectLst/>
                          <a:latin typeface="IBM Plex Sans" panose="020B0503050203000203" pitchFamily="34" charset="0"/>
                        </a:rPr>
                        <a:t>A4.1.3 (Does the systems support multi-tenancy)</a:t>
                      </a:r>
                      <a:endParaRPr kumimoji="0" lang="en-SG" sz="7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7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6377207"/>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 4.2.7 (analysis of CPU consumption)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7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8555082"/>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7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A4.2.8 (performance options for training – </a:t>
                      </a:r>
                      <a:r>
                        <a:rPr kumimoji="0" lang="en-SG" sz="75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eg</a:t>
                      </a:r>
                      <a:r>
                        <a:rPr kumimoji="0" lang="en-SG" sz="7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quotas)</a:t>
                      </a:r>
                    </a:p>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7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7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3879310"/>
                  </a:ext>
                </a:extLst>
              </a:tr>
              <a:tr h="30480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kumimoji="0" lang="en-SG" sz="7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A4.2.13 (scaling)</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kumimoji="0" lang="en-SG" sz="75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7609583"/>
                  </a:ext>
                </a:extLst>
              </a:tr>
            </a:tbl>
          </a:graphicData>
        </a:graphic>
      </p:graphicFrame>
    </p:spTree>
    <p:extLst>
      <p:ext uri="{BB962C8B-B14F-4D97-AF65-F5344CB8AC3E}">
        <p14:creationId xmlns:p14="http://schemas.microsoft.com/office/powerpoint/2010/main" val="2474011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04775D-1FEC-49BF-7B24-4BF2293EC1E5}"/>
              </a:ext>
            </a:extLst>
          </p:cNvPr>
          <p:cNvSpPr>
            <a:spLocks noGrp="1"/>
          </p:cNvSpPr>
          <p:nvPr>
            <p:ph idx="1"/>
          </p:nvPr>
        </p:nvSpPr>
        <p:spPr/>
        <p:txBody>
          <a:bodyPr/>
          <a:lstStyle/>
          <a:p>
            <a:r>
              <a:rPr lang="en-SG" dirty="0"/>
              <a:t>Unselect the </a:t>
            </a:r>
            <a:r>
              <a:rPr lang="en-SG" b="1" dirty="0"/>
              <a:t>Assign to project</a:t>
            </a:r>
            <a:r>
              <a:rPr lang="en-SG" dirty="0"/>
              <a:t> check box. By doing this, the view won't be added to any project, but it will be available in the </a:t>
            </a:r>
            <a:r>
              <a:rPr lang="en-SG" b="1" dirty="0"/>
              <a:t>Virtualized data</a:t>
            </a:r>
            <a:r>
              <a:rPr lang="en-SG" dirty="0"/>
              <a:t> section of the console (which you will see later).</a:t>
            </a:r>
          </a:p>
          <a:p>
            <a:r>
              <a:rPr lang="en-SG" dirty="0"/>
              <a:t>Enter </a:t>
            </a:r>
            <a:r>
              <a:rPr lang="en-SG" b="1" dirty="0"/>
              <a:t>CUSTOMER_SUMMARY_V</a:t>
            </a:r>
            <a:r>
              <a:rPr lang="en-SG" dirty="0"/>
              <a:t> for the </a:t>
            </a:r>
            <a:r>
              <a:rPr lang="en-SG" b="1" dirty="0"/>
              <a:t>View name</a:t>
            </a:r>
            <a:r>
              <a:rPr lang="en-SG" dirty="0"/>
              <a:t>. (Duplication checking is performed as you type and if you see a message stating that the view name already exists, finish typing and wait for the message to disappear.)</a:t>
            </a:r>
          </a:p>
          <a:p>
            <a:endParaRPr lang="en-US" dirty="0"/>
          </a:p>
        </p:txBody>
      </p:sp>
      <p:sp>
        <p:nvSpPr>
          <p:cNvPr id="3" name="Title 2">
            <a:extLst>
              <a:ext uri="{FF2B5EF4-FFF2-40B4-BE49-F238E27FC236}">
                <a16:creationId xmlns:a16="http://schemas.microsoft.com/office/drawing/2014/main" id="{E6FC773C-D05A-EC66-043F-21177BBF411F}"/>
              </a:ext>
            </a:extLst>
          </p:cNvPr>
          <p:cNvSpPr>
            <a:spLocks noGrp="1"/>
          </p:cNvSpPr>
          <p:nvPr>
            <p:ph type="title"/>
          </p:nvPr>
        </p:nvSpPr>
        <p:spPr/>
        <p:txBody>
          <a:bodyPr/>
          <a:lstStyle/>
          <a:p>
            <a:r>
              <a:rPr lang="en-SG" b="1" dirty="0"/>
              <a:t>Create Virtual Views</a:t>
            </a:r>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A914F314-3BCF-11D7-E730-EBF6E0282D93}"/>
              </a:ext>
            </a:extLst>
          </p:cNvPr>
          <p:cNvPicPr>
            <a:picLocks noChangeAspect="1"/>
          </p:cNvPicPr>
          <p:nvPr/>
        </p:nvPicPr>
        <p:blipFill>
          <a:blip r:embed="rId2"/>
          <a:stretch>
            <a:fillRect/>
          </a:stretch>
        </p:blipFill>
        <p:spPr>
          <a:xfrm>
            <a:off x="363255" y="2726657"/>
            <a:ext cx="10454034" cy="3291084"/>
          </a:xfrm>
          <a:prstGeom prst="rect">
            <a:avLst/>
          </a:prstGeom>
        </p:spPr>
      </p:pic>
    </p:spTree>
    <p:extLst>
      <p:ext uri="{BB962C8B-B14F-4D97-AF65-F5344CB8AC3E}">
        <p14:creationId xmlns:p14="http://schemas.microsoft.com/office/powerpoint/2010/main" val="1462794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86F185-87AA-3A6F-91B5-B4FB8689C223}"/>
              </a:ext>
            </a:extLst>
          </p:cNvPr>
          <p:cNvSpPr>
            <a:spLocks noGrp="1"/>
          </p:cNvSpPr>
          <p:nvPr>
            <p:ph idx="1"/>
          </p:nvPr>
        </p:nvSpPr>
        <p:spPr/>
        <p:txBody>
          <a:bodyPr/>
          <a:lstStyle/>
          <a:p>
            <a:r>
              <a:rPr lang="en-SG" dirty="0"/>
              <a:t>The view has been created successfully.</a:t>
            </a:r>
          </a:p>
          <a:p>
            <a:pPr>
              <a:buFont typeface="+mj-lt"/>
              <a:buAutoNum type="arabicPeriod" startAt="13"/>
            </a:pPr>
            <a:r>
              <a:rPr lang="en-SG" dirty="0"/>
              <a:t>Click </a:t>
            </a:r>
            <a:r>
              <a:rPr lang="en-SG" b="1" dirty="0"/>
              <a:t>Go to virtualized data</a:t>
            </a:r>
            <a:r>
              <a:rPr lang="en-SG" dirty="0"/>
              <a:t>.</a:t>
            </a:r>
          </a:p>
          <a:p>
            <a:endParaRPr lang="en-US" dirty="0"/>
          </a:p>
        </p:txBody>
      </p:sp>
      <p:sp>
        <p:nvSpPr>
          <p:cNvPr id="3" name="Title 2">
            <a:extLst>
              <a:ext uri="{FF2B5EF4-FFF2-40B4-BE49-F238E27FC236}">
                <a16:creationId xmlns:a16="http://schemas.microsoft.com/office/drawing/2014/main" id="{A486A229-E50F-593A-7644-E1707C20A705}"/>
              </a:ext>
            </a:extLst>
          </p:cNvPr>
          <p:cNvSpPr>
            <a:spLocks noGrp="1"/>
          </p:cNvSpPr>
          <p:nvPr>
            <p:ph type="title"/>
          </p:nvPr>
        </p:nvSpPr>
        <p:spPr/>
        <p:txBody>
          <a:bodyPr/>
          <a:lstStyle/>
          <a:p>
            <a:r>
              <a:rPr lang="en-SG" b="1" dirty="0"/>
              <a:t>Create Virtual Views</a:t>
            </a:r>
            <a:endParaRPr lang="en-US" dirty="0"/>
          </a:p>
        </p:txBody>
      </p:sp>
      <p:pic>
        <p:nvPicPr>
          <p:cNvPr id="6" name="Picture 5" descr="A screenshot of a calendar&#10;&#10;Description automatically generated with low confidence">
            <a:extLst>
              <a:ext uri="{FF2B5EF4-FFF2-40B4-BE49-F238E27FC236}">
                <a16:creationId xmlns:a16="http://schemas.microsoft.com/office/drawing/2014/main" id="{683EA0C7-59CB-D4EE-4D37-0DFCE0681A5E}"/>
              </a:ext>
            </a:extLst>
          </p:cNvPr>
          <p:cNvPicPr>
            <a:picLocks noChangeAspect="1"/>
          </p:cNvPicPr>
          <p:nvPr/>
        </p:nvPicPr>
        <p:blipFill>
          <a:blip r:embed="rId2"/>
          <a:stretch>
            <a:fillRect/>
          </a:stretch>
        </p:blipFill>
        <p:spPr>
          <a:xfrm>
            <a:off x="363255" y="2290469"/>
            <a:ext cx="7772400" cy="2561299"/>
          </a:xfrm>
          <a:prstGeom prst="rect">
            <a:avLst/>
          </a:prstGeom>
        </p:spPr>
      </p:pic>
      <p:sp>
        <p:nvSpPr>
          <p:cNvPr id="7" name="TextBox 6">
            <a:extLst>
              <a:ext uri="{FF2B5EF4-FFF2-40B4-BE49-F238E27FC236}">
                <a16:creationId xmlns:a16="http://schemas.microsoft.com/office/drawing/2014/main" id="{51D62B9A-1893-DD4D-B924-B02AE0AFB049}"/>
              </a:ext>
            </a:extLst>
          </p:cNvPr>
          <p:cNvSpPr txBox="1"/>
          <p:nvPr/>
        </p:nvSpPr>
        <p:spPr>
          <a:xfrm>
            <a:off x="253388" y="5171038"/>
            <a:ext cx="10631277" cy="646331"/>
          </a:xfrm>
          <a:prstGeom prst="rect">
            <a:avLst/>
          </a:prstGeom>
          <a:noFill/>
        </p:spPr>
        <p:txBody>
          <a:bodyPr wrap="square" rtlCol="0">
            <a:spAutoFit/>
          </a:bodyPr>
          <a:lstStyle/>
          <a:p>
            <a:r>
              <a:rPr lang="en-SG" dirty="0"/>
              <a:t>You should see the </a:t>
            </a:r>
            <a:r>
              <a:rPr lang="en-SG" b="1" dirty="0"/>
              <a:t>CUSTOMER_SUMMARY_V</a:t>
            </a:r>
            <a:r>
              <a:rPr lang="en-SG" dirty="0"/>
              <a:t> view in your list of virtualized data objects. Next, you will create a view by specifying a SQL statement.</a:t>
            </a:r>
            <a:endParaRPr lang="en-US" dirty="0"/>
          </a:p>
        </p:txBody>
      </p:sp>
    </p:spTree>
    <p:extLst>
      <p:ext uri="{BB962C8B-B14F-4D97-AF65-F5344CB8AC3E}">
        <p14:creationId xmlns:p14="http://schemas.microsoft.com/office/powerpoint/2010/main" val="1187953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DD7F23-9D1A-A1D2-B196-DB76703D0A71}"/>
              </a:ext>
            </a:extLst>
          </p:cNvPr>
          <p:cNvSpPr>
            <a:spLocks noGrp="1"/>
          </p:cNvSpPr>
          <p:nvPr>
            <p:ph idx="1"/>
          </p:nvPr>
        </p:nvSpPr>
        <p:spPr>
          <a:xfrm>
            <a:off x="363255" y="1315520"/>
            <a:ext cx="11442921" cy="4574540"/>
          </a:xfrm>
        </p:spPr>
        <p:txBody>
          <a:bodyPr/>
          <a:lstStyle/>
          <a:p>
            <a:r>
              <a:rPr lang="en-SG" sz="1100" b="1" dirty="0"/>
              <a:t>Note:</a:t>
            </a:r>
            <a:r>
              <a:rPr lang="en-SG" sz="1100" dirty="0"/>
              <a:t> The order of the two tables that you see might not match the image above (CUSTOMER might be on the left with CUSTOMER_LOYALTY on the right). That is okay as the instructions below still apply.</a:t>
            </a:r>
          </a:p>
          <a:p>
            <a:pPr>
              <a:buFont typeface="+mj-lt"/>
              <a:buAutoNum type="arabicPeriod"/>
            </a:pPr>
            <a:r>
              <a:rPr lang="en-SG" sz="1100" dirty="0"/>
              <a:t>Like you did earlier, check the boxes for both the </a:t>
            </a:r>
            <a:r>
              <a:rPr lang="en-SG" sz="1100" b="1" dirty="0"/>
              <a:t>CUSTOMER</a:t>
            </a:r>
            <a:r>
              <a:rPr lang="en-SG" sz="1100" dirty="0"/>
              <a:t> and </a:t>
            </a:r>
            <a:r>
              <a:rPr lang="en-SG" sz="1100" b="1" dirty="0"/>
              <a:t>CUSTOMER_LOYALTY</a:t>
            </a:r>
            <a:r>
              <a:rPr lang="en-SG" sz="1100" dirty="0"/>
              <a:t> tables.</a:t>
            </a:r>
          </a:p>
          <a:p>
            <a:pPr>
              <a:buFont typeface="+mj-lt"/>
              <a:buAutoNum type="arabicPeriod"/>
            </a:pPr>
            <a:r>
              <a:rPr lang="en-SG" sz="1100" dirty="0"/>
              <a:t>Click </a:t>
            </a:r>
            <a:r>
              <a:rPr lang="en-SG" sz="1100" b="1" dirty="0"/>
              <a:t>Join</a:t>
            </a:r>
            <a:r>
              <a:rPr lang="en-SG" sz="1100" dirty="0"/>
              <a:t> on the right.</a:t>
            </a:r>
          </a:p>
          <a:p>
            <a:pPr>
              <a:buFont typeface="+mj-lt"/>
              <a:buAutoNum type="arabicPeriod" startAt="3"/>
            </a:pPr>
            <a:r>
              <a:rPr lang="en-SG" sz="1100" dirty="0"/>
              <a:t>Select the check box in the </a:t>
            </a:r>
            <a:r>
              <a:rPr lang="en-SG" sz="1100" b="1" dirty="0"/>
              <a:t>Column name</a:t>
            </a:r>
            <a:r>
              <a:rPr lang="en-SG" sz="1100" dirty="0"/>
              <a:t> header for the table on the left (which will select every column in the table).</a:t>
            </a:r>
          </a:p>
          <a:p>
            <a:pPr>
              <a:buFont typeface="+mj-lt"/>
              <a:buAutoNum type="arabicPeriod" startAt="3"/>
            </a:pPr>
            <a:r>
              <a:rPr lang="en-SG" sz="1100" dirty="0"/>
              <a:t>Select the check box in the </a:t>
            </a:r>
            <a:r>
              <a:rPr lang="en-SG" sz="1100" b="1" dirty="0"/>
              <a:t>Column name</a:t>
            </a:r>
            <a:r>
              <a:rPr lang="en-SG" sz="1100" dirty="0"/>
              <a:t> header for the table on the right (which will select every column in the table).</a:t>
            </a:r>
          </a:p>
          <a:p>
            <a:pPr>
              <a:buFont typeface="+mj-lt"/>
              <a:buAutoNum type="arabicPeriod" startAt="3"/>
            </a:pPr>
            <a:r>
              <a:rPr lang="en-SG" sz="1100" dirty="0"/>
              <a:t>Put your cursor focus on the </a:t>
            </a:r>
            <a:r>
              <a:rPr lang="en-SG" sz="1100" b="1" dirty="0"/>
              <a:t>LOYALTY_NBR</a:t>
            </a:r>
            <a:r>
              <a:rPr lang="en-SG" sz="1100" dirty="0"/>
              <a:t> row in the table on the left and click on it, without releasing the mouse button (nothing will happen yet).</a:t>
            </a:r>
          </a:p>
          <a:p>
            <a:pPr>
              <a:buFont typeface="+mj-lt"/>
              <a:buAutoNum type="arabicPeriod" startAt="3"/>
            </a:pPr>
            <a:r>
              <a:rPr lang="en-SG" sz="1100" dirty="0"/>
              <a:t>Holding the mouse button down, drag the connection line that appears when you start moving the cursor...</a:t>
            </a:r>
          </a:p>
          <a:p>
            <a:pPr>
              <a:buFont typeface="+mj-lt"/>
              <a:buAutoNum type="arabicPeriod" startAt="3"/>
            </a:pPr>
            <a:r>
              <a:rPr lang="en-SG" sz="1100" dirty="0"/>
              <a:t>... and connect the line to the </a:t>
            </a:r>
            <a:r>
              <a:rPr lang="en-SG" sz="1100" b="1" dirty="0"/>
              <a:t>LOYALTY_NBR</a:t>
            </a:r>
            <a:r>
              <a:rPr lang="en-SG" sz="1100" dirty="0"/>
              <a:t> row of the table on the right.</a:t>
            </a:r>
          </a:p>
          <a:p>
            <a:r>
              <a:rPr lang="en-SG" sz="1100" dirty="0"/>
              <a:t>A blue line will appear, connecting these two columns as the join key. Note the key icons that appear – they indicate that the join key is comprised of the </a:t>
            </a:r>
            <a:r>
              <a:rPr lang="en-SG" sz="1100" b="1" dirty="0"/>
              <a:t>LOYALTY_NBR</a:t>
            </a:r>
            <a:r>
              <a:rPr lang="en-SG" sz="1100" dirty="0"/>
              <a:t> columns in the two tables.</a:t>
            </a:r>
          </a:p>
          <a:p>
            <a:r>
              <a:rPr lang="en-SG" sz="1100" dirty="0"/>
              <a:t>You are about to provide your own definition for the view, so why do this work to specify the columns to include and the join key here? The console doesn't permit you to click the </a:t>
            </a:r>
            <a:r>
              <a:rPr lang="en-SG" sz="1100" b="1" dirty="0"/>
              <a:t>Open in SQL editor</a:t>
            </a:r>
            <a:r>
              <a:rPr lang="en-SG" sz="1100" dirty="0"/>
              <a:t> link until you've done this. Generally, you would use this approach to construct the view as much as possible with the graphical interface and then tweak the final definition using the editor.</a:t>
            </a:r>
          </a:p>
          <a:p>
            <a:r>
              <a:rPr lang="en-SG" sz="1100" dirty="0"/>
              <a:t>Click </a:t>
            </a:r>
            <a:r>
              <a:rPr lang="en-SG" sz="1100" b="1" dirty="0"/>
              <a:t>Open in SQL editor</a:t>
            </a:r>
            <a:r>
              <a:rPr lang="en-SG" sz="1100" dirty="0"/>
              <a:t>.</a:t>
            </a:r>
          </a:p>
          <a:p>
            <a:r>
              <a:rPr lang="en-SG" sz="1100" dirty="0"/>
              <a:t>When warned about returning to the </a:t>
            </a:r>
            <a:r>
              <a:rPr lang="en-SG" sz="1100" b="1" dirty="0"/>
              <a:t>Join virtual objects</a:t>
            </a:r>
            <a:r>
              <a:rPr lang="en-SG" sz="1100" dirty="0"/>
              <a:t> page after creating the view through SQL, click </a:t>
            </a:r>
            <a:r>
              <a:rPr lang="en-SG" sz="1100" b="1" dirty="0"/>
              <a:t>Continue</a:t>
            </a:r>
            <a:r>
              <a:rPr lang="en-SG" sz="1100" dirty="0"/>
              <a:t>.</a:t>
            </a:r>
          </a:p>
          <a:p>
            <a:r>
              <a:rPr lang="en-SG" sz="1100" dirty="0"/>
              <a:t>A </a:t>
            </a:r>
            <a:r>
              <a:rPr lang="en-SG" sz="1100" b="1" dirty="0"/>
              <a:t>CREATE VIEW</a:t>
            </a:r>
            <a:r>
              <a:rPr lang="en-SG" sz="1100" dirty="0"/>
              <a:t> SQL statement is pre-populated in the SQL Editor. The view definition includes the columns you selected from the tables on the previous screen, along with the join key you specified.</a:t>
            </a:r>
          </a:p>
          <a:p>
            <a:r>
              <a:rPr lang="en-SG" sz="1100" dirty="0"/>
              <a:t>At this point you can modify the pre-populated statement or completely replace it with your own statement. If your intention is to create a view that you otherwise could have created using the graphical approach, but there was logic or </a:t>
            </a:r>
            <a:r>
              <a:rPr lang="en-SG" sz="1100" dirty="0" err="1"/>
              <a:t>behavior</a:t>
            </a:r>
            <a:r>
              <a:rPr lang="en-SG" sz="1100" dirty="0"/>
              <a:t> you couldn’t specify – such as a specific type of join – then you would want to use this combined approach. In that case, do exactly what you did here to specify the columns involved and the join key and then tweak the statement as needed in the SQL Editor before running it.</a:t>
            </a:r>
          </a:p>
          <a:p>
            <a:r>
              <a:rPr lang="en-SG" sz="1100" dirty="0"/>
              <a:t>If you have a CREATE VIEW statement designed already (like in this example) then you also have the option of running it in the </a:t>
            </a:r>
            <a:r>
              <a:rPr lang="en-SG" sz="1100" b="1" dirty="0"/>
              <a:t>Run SQL</a:t>
            </a:r>
            <a:r>
              <a:rPr lang="en-SG" sz="1100" dirty="0"/>
              <a:t> section of the console (which you will experience later) or using a 3rd party SQL editor connected into the environment.</a:t>
            </a:r>
          </a:p>
          <a:p>
            <a:endParaRPr lang="en-US" dirty="0"/>
          </a:p>
        </p:txBody>
      </p:sp>
      <p:sp>
        <p:nvSpPr>
          <p:cNvPr id="3" name="Title 2">
            <a:extLst>
              <a:ext uri="{FF2B5EF4-FFF2-40B4-BE49-F238E27FC236}">
                <a16:creationId xmlns:a16="http://schemas.microsoft.com/office/drawing/2014/main" id="{2D08B2AE-9003-F229-8098-52EF54FFED32}"/>
              </a:ext>
            </a:extLst>
          </p:cNvPr>
          <p:cNvSpPr>
            <a:spLocks noGrp="1"/>
          </p:cNvSpPr>
          <p:nvPr>
            <p:ph type="title"/>
          </p:nvPr>
        </p:nvSpPr>
        <p:spPr/>
        <p:txBody>
          <a:bodyPr/>
          <a:lstStyle/>
          <a:p>
            <a:r>
              <a:rPr lang="en-SG" b="1" dirty="0"/>
              <a:t>Create Virtual Views</a:t>
            </a:r>
            <a:endParaRPr lang="en-US" dirty="0"/>
          </a:p>
        </p:txBody>
      </p:sp>
    </p:spTree>
    <p:extLst>
      <p:ext uri="{BB962C8B-B14F-4D97-AF65-F5344CB8AC3E}">
        <p14:creationId xmlns:p14="http://schemas.microsoft.com/office/powerpoint/2010/main" val="910200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10738F-DF06-D02A-AB1F-816BDCB17CCD}"/>
              </a:ext>
            </a:extLst>
          </p:cNvPr>
          <p:cNvSpPr>
            <a:spLocks noGrp="1"/>
          </p:cNvSpPr>
          <p:nvPr>
            <p:ph idx="1"/>
          </p:nvPr>
        </p:nvSpPr>
        <p:spPr/>
        <p:txBody>
          <a:bodyPr/>
          <a:lstStyle/>
          <a:p>
            <a:r>
              <a:rPr lang="en-SG" sz="1050" b="1" dirty="0"/>
              <a:t>Replace the pre-populated CREATE VIEW statement with the statement below:</a:t>
            </a:r>
            <a:endParaRPr lang="en-US" sz="900" b="1" dirty="0"/>
          </a:p>
          <a:p>
            <a:r>
              <a:rPr lang="en-US" sz="800" dirty="0"/>
              <a:t>CREATE VIEW CUSTOMER_SUMMARY_V2 AS</a:t>
            </a:r>
          </a:p>
          <a:p>
            <a:r>
              <a:rPr lang="en-US" sz="800" dirty="0"/>
              <a:t>   SELECT CUSTOMER.CUSTOMER_ID AS CUSTOMER_ID, CUSTOMER.LOYALTY_NBR AS LOYALTY_NBR, CUSTOMER.FIRST_NAME AS FIRST_NAME,</a:t>
            </a:r>
          </a:p>
          <a:p>
            <a:r>
              <a:rPr lang="en-US" sz="800" dirty="0"/>
              <a:t>          CUSTOMER.LAST_NAME AS LAST_NAME, CUSTOMER.CUSTOMER_NAME AS CUSTOMER_NAME, CUSTOMER.COUNTRY AS COUNTRY,</a:t>
            </a:r>
          </a:p>
          <a:p>
            <a:r>
              <a:rPr lang="en-US" sz="800" dirty="0"/>
              <a:t>          CUSTOMER.STATE_NAME AS STATE_NAME, CUSTOMER.STATE_CODE AS STATE_CODE, CUSTOMER.CITY AS CITY,</a:t>
            </a:r>
          </a:p>
          <a:p>
            <a:r>
              <a:rPr lang="en-US" sz="800" dirty="0"/>
              <a:t>          CUSTOMER.LATITUDE AS LATITUDE, CUSTOMER.LONGITUDE AS LONGITUDE, CUSTOMER.POSTAL_CODE AS POSTAL_CODE,</a:t>
            </a:r>
          </a:p>
          <a:p>
            <a:r>
              <a:rPr lang="en-US" sz="800" dirty="0"/>
              <a:t>          CUSTOMER.LOCATION_CODE AS LOCATION_CODE, CUSTOMER.INCOME AS INCOME, CUSTOMER.MARITAL_STATUS AS MARITAL_STATUS,</a:t>
            </a:r>
          </a:p>
          <a:p>
            <a:r>
              <a:rPr lang="en-US" sz="800" dirty="0"/>
              <a:t>          CUSTOMER.CREDIT_CARD_TYPE AS CREDIT_CARD_TYPE, CUSTOMER.CREDIT_CARD_NUMBER AS CREDIT_CARD_NUMBER,</a:t>
            </a:r>
          </a:p>
          <a:p>
            <a:r>
              <a:rPr lang="en-US" sz="800" dirty="0"/>
              <a:t>          CUSTOMER.CREDIT_CARD_CVV AS CREDIT_CARD_CVV, CUSTOMER.CREDIT_CARD_EXPIRY AS CREDIT_CARD_EXPIRY,</a:t>
            </a:r>
          </a:p>
          <a:p>
            <a:r>
              <a:rPr lang="en-US" sz="800" dirty="0"/>
              <a:t>          CUSTOMER_LOYALTY.ORDER_YEAR AS ORDER_YEAR, CUSTOMER_LOYALTY.QUARTER AS QUARTER,</a:t>
            </a:r>
          </a:p>
          <a:p>
            <a:r>
              <a:rPr lang="en-US" sz="800" dirty="0"/>
              <a:t>          CUSTOMER_LOYALTY.MONTHS_AS_MEMBER AS MONTHS_AS_MEMBER, CUSTOMER_LOYALTY.LOYALTY_STATUS AS LOYALTY_STATUS,</a:t>
            </a:r>
          </a:p>
          <a:p>
            <a:r>
              <a:rPr lang="en-US" sz="800" dirty="0"/>
              <a:t>          CUSTOMER_LOYALTY.PRODUCT_LINE AS PRODUCT_LINE, CUSTOMER_LOYALTY.COUPON_RESPONSE AS COUPON_RESPONSE,</a:t>
            </a:r>
          </a:p>
          <a:p>
            <a:r>
              <a:rPr lang="en-US" sz="800" dirty="0"/>
              <a:t>          CUSTOMER_LOYALTY.COUPON_COUNT AS COUPON_COUNT, CUSTOMER_LOYALTY.QUANTITY_SOLD AS QUANTITY_SOLD,</a:t>
            </a:r>
          </a:p>
          <a:p>
            <a:r>
              <a:rPr lang="en-US" sz="800" dirty="0"/>
              <a:t>          CUSTOMER_LOYALTY.UNIT_SALE_PRICE AS UNIT_SALE_PRICE, CUSTOMER_LOYALTY.UNIT_COST AS UNIT_COST,</a:t>
            </a:r>
          </a:p>
          <a:p>
            <a:r>
              <a:rPr lang="en-US" sz="800" dirty="0"/>
              <a:t>          CUSTOMER_LOYALTY.REVENUE AS REVENUE, CUSTOMER_LOYALTY.PLANNED_REVENUE AS PLANNED_REVENUE,</a:t>
            </a:r>
          </a:p>
          <a:p>
            <a:r>
              <a:rPr lang="en-US" sz="800" dirty="0"/>
              <a:t>          CUSTOMER_LOYALTY.SHIPPING_DAYS AS SHIPPING_DAYS, CUSTOMER_LOYALTY.CUSTOMER_LIFETIME_VALUE AS CUSTOMER_LIFETIME_VALUE,</a:t>
            </a:r>
          </a:p>
          <a:p>
            <a:r>
              <a:rPr lang="en-US" sz="800" dirty="0"/>
              <a:t>          CUSTOMER_LOYALTY.LOYALTY_COUNT AS LOYALTY_COUNT, CUSTOMER_LOYALTY.BACKORDER_STATUS AS BACKORDER_STATUS,</a:t>
            </a:r>
          </a:p>
          <a:p>
            <a:r>
              <a:rPr lang="en-US" sz="800" dirty="0"/>
              <a:t>          CUSTOMER_LOYALTY.SATISFACTION_RATING AS SATISFACTION_RATING, CUSTOMER_LOYALTY.SATISFACTION_REASON AS SATISFACTION_REASON</a:t>
            </a:r>
          </a:p>
          <a:p>
            <a:r>
              <a:rPr lang="en-US" sz="800" dirty="0"/>
              <a:t>   FROM CUSTOMER, CUSTOMER_LOYALTY</a:t>
            </a:r>
          </a:p>
          <a:p>
            <a:r>
              <a:rPr lang="en-US" sz="800" dirty="0"/>
              <a:t>   WHERE CUSTOMER.LOYALTY_NBR=CUSTOMER_LOYALTY.LOYALTY_NBR;</a:t>
            </a:r>
            <a:endParaRPr lang="en-US" dirty="0"/>
          </a:p>
        </p:txBody>
      </p:sp>
      <p:sp>
        <p:nvSpPr>
          <p:cNvPr id="3" name="Title 2">
            <a:extLst>
              <a:ext uri="{FF2B5EF4-FFF2-40B4-BE49-F238E27FC236}">
                <a16:creationId xmlns:a16="http://schemas.microsoft.com/office/drawing/2014/main" id="{54A0B805-7636-4DC8-3804-47FD63E38843}"/>
              </a:ext>
            </a:extLst>
          </p:cNvPr>
          <p:cNvSpPr>
            <a:spLocks noGrp="1"/>
          </p:cNvSpPr>
          <p:nvPr>
            <p:ph type="title"/>
          </p:nvPr>
        </p:nvSpPr>
        <p:spPr/>
        <p:txBody>
          <a:bodyPr/>
          <a:lstStyle/>
          <a:p>
            <a:r>
              <a:rPr lang="en-SG" b="1" dirty="0"/>
              <a:t>Create Virtual Views</a:t>
            </a:r>
            <a:endParaRPr lang="en-US" dirty="0"/>
          </a:p>
        </p:txBody>
      </p:sp>
    </p:spTree>
    <p:extLst>
      <p:ext uri="{BB962C8B-B14F-4D97-AF65-F5344CB8AC3E}">
        <p14:creationId xmlns:p14="http://schemas.microsoft.com/office/powerpoint/2010/main" val="4040199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E3854-E1A3-96E3-130D-FB55A254DB02}"/>
              </a:ext>
            </a:extLst>
          </p:cNvPr>
          <p:cNvSpPr>
            <a:spLocks noGrp="1"/>
          </p:cNvSpPr>
          <p:nvPr>
            <p:ph idx="1"/>
          </p:nvPr>
        </p:nvSpPr>
        <p:spPr/>
        <p:txBody>
          <a:bodyPr/>
          <a:lstStyle/>
          <a:p>
            <a:r>
              <a:rPr lang="en-SG" dirty="0"/>
              <a:t>Click the </a:t>
            </a:r>
            <a:r>
              <a:rPr lang="en-SG" b="1" dirty="0"/>
              <a:t>Format the statements in the editor (&lt;/&gt;)</a:t>
            </a:r>
            <a:r>
              <a:rPr lang="en-SG" dirty="0"/>
              <a:t> button (in the middle of the tool bar above the SQL statement). This nicely formats the SQL statement.</a:t>
            </a:r>
          </a:p>
          <a:p>
            <a:r>
              <a:rPr lang="en-SG" dirty="0"/>
              <a:t>Click </a:t>
            </a:r>
            <a:r>
              <a:rPr lang="en-SG" b="1" dirty="0"/>
              <a:t>Run all</a:t>
            </a:r>
            <a:r>
              <a:rPr lang="en-SG" dirty="0"/>
              <a:t>.</a:t>
            </a:r>
          </a:p>
          <a:p>
            <a:r>
              <a:rPr lang="en-SG" dirty="0"/>
              <a:t>Once the view has been created successfully, click the </a:t>
            </a:r>
            <a:r>
              <a:rPr lang="en-SG" b="1" dirty="0"/>
              <a:t>Back</a:t>
            </a:r>
            <a:r>
              <a:rPr lang="en-SG" dirty="0"/>
              <a:t> button.</a:t>
            </a:r>
          </a:p>
          <a:p>
            <a:endParaRPr lang="en-US" dirty="0"/>
          </a:p>
        </p:txBody>
      </p:sp>
      <p:sp>
        <p:nvSpPr>
          <p:cNvPr id="3" name="Title 2">
            <a:extLst>
              <a:ext uri="{FF2B5EF4-FFF2-40B4-BE49-F238E27FC236}">
                <a16:creationId xmlns:a16="http://schemas.microsoft.com/office/drawing/2014/main" id="{3588B72A-70BF-ABC6-8F8A-868B22B6525F}"/>
              </a:ext>
            </a:extLst>
          </p:cNvPr>
          <p:cNvSpPr>
            <a:spLocks noGrp="1"/>
          </p:cNvSpPr>
          <p:nvPr>
            <p:ph type="title"/>
          </p:nvPr>
        </p:nvSpPr>
        <p:spPr/>
        <p:txBody>
          <a:bodyPr/>
          <a:lstStyle/>
          <a:p>
            <a:r>
              <a:rPr lang="en-US" dirty="0"/>
              <a:t>Create virtual views</a:t>
            </a:r>
          </a:p>
        </p:txBody>
      </p:sp>
      <p:pic>
        <p:nvPicPr>
          <p:cNvPr id="5" name="Picture 4" descr="A screenshot of a computer&#10;&#10;Description automatically generated with medium confidence">
            <a:extLst>
              <a:ext uri="{FF2B5EF4-FFF2-40B4-BE49-F238E27FC236}">
                <a16:creationId xmlns:a16="http://schemas.microsoft.com/office/drawing/2014/main" id="{1BE6C40E-5DFA-D530-BFFC-8E02727AE983}"/>
              </a:ext>
            </a:extLst>
          </p:cNvPr>
          <p:cNvPicPr>
            <a:picLocks noChangeAspect="1"/>
          </p:cNvPicPr>
          <p:nvPr/>
        </p:nvPicPr>
        <p:blipFill>
          <a:blip r:embed="rId2"/>
          <a:stretch>
            <a:fillRect/>
          </a:stretch>
        </p:blipFill>
        <p:spPr>
          <a:xfrm>
            <a:off x="484742" y="2767300"/>
            <a:ext cx="9438002" cy="3463560"/>
          </a:xfrm>
          <a:prstGeom prst="rect">
            <a:avLst/>
          </a:prstGeom>
        </p:spPr>
      </p:pic>
    </p:spTree>
    <p:extLst>
      <p:ext uri="{BB962C8B-B14F-4D97-AF65-F5344CB8AC3E}">
        <p14:creationId xmlns:p14="http://schemas.microsoft.com/office/powerpoint/2010/main" val="1973470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599DF5-C880-AD15-70FB-2D80CB2597D3}"/>
              </a:ext>
            </a:extLst>
          </p:cNvPr>
          <p:cNvSpPr>
            <a:spLocks noGrp="1"/>
          </p:cNvSpPr>
          <p:nvPr>
            <p:ph idx="1"/>
          </p:nvPr>
        </p:nvSpPr>
        <p:spPr>
          <a:xfrm>
            <a:off x="363256" y="1562100"/>
            <a:ext cx="11442921" cy="3664808"/>
          </a:xfrm>
        </p:spPr>
        <p:txBody>
          <a:bodyPr/>
          <a:lstStyle/>
          <a:p>
            <a:r>
              <a:rPr lang="en-SG" dirty="0"/>
              <a:t>Click </a:t>
            </a:r>
            <a:r>
              <a:rPr lang="en-SG" b="1" dirty="0"/>
              <a:t>Virtualized data</a:t>
            </a:r>
            <a:r>
              <a:rPr lang="en-SG" dirty="0"/>
              <a:t> in the breadcrumb at the top of the screen</a:t>
            </a:r>
          </a:p>
          <a:p>
            <a:r>
              <a:rPr lang="en-SG" dirty="0"/>
              <a:t>You should now see both the </a:t>
            </a:r>
            <a:r>
              <a:rPr lang="en-SG" b="1" dirty="0"/>
              <a:t>CUSTOMER_SUMMARY_V</a:t>
            </a:r>
            <a:r>
              <a:rPr lang="en-SG" dirty="0"/>
              <a:t> and the </a:t>
            </a:r>
            <a:r>
              <a:rPr lang="en-SG" b="1" dirty="0"/>
              <a:t>CUSTOMER_SUMMARY_V2</a:t>
            </a:r>
            <a:r>
              <a:rPr lang="en-SG" dirty="0"/>
              <a:t> views in your list of virtualized data objects.</a:t>
            </a:r>
            <a:endParaRPr lang="en-US" dirty="0"/>
          </a:p>
        </p:txBody>
      </p:sp>
      <p:sp>
        <p:nvSpPr>
          <p:cNvPr id="3" name="Title 2">
            <a:extLst>
              <a:ext uri="{FF2B5EF4-FFF2-40B4-BE49-F238E27FC236}">
                <a16:creationId xmlns:a16="http://schemas.microsoft.com/office/drawing/2014/main" id="{496EFAB0-FC7E-84AE-77E5-F0648002F5A7}"/>
              </a:ext>
            </a:extLst>
          </p:cNvPr>
          <p:cNvSpPr>
            <a:spLocks noGrp="1"/>
          </p:cNvSpPr>
          <p:nvPr>
            <p:ph type="title"/>
          </p:nvPr>
        </p:nvSpPr>
        <p:spPr/>
        <p:txBody>
          <a:bodyPr/>
          <a:lstStyle/>
          <a:p>
            <a:r>
              <a:rPr lang="en-US" dirty="0"/>
              <a:t>Explore virtual view</a:t>
            </a:r>
          </a:p>
        </p:txBody>
      </p:sp>
      <p:pic>
        <p:nvPicPr>
          <p:cNvPr id="5" name="Picture 4" descr="A screenshot of a computer&#10;&#10;Description automatically generated with medium confidence">
            <a:extLst>
              <a:ext uri="{FF2B5EF4-FFF2-40B4-BE49-F238E27FC236}">
                <a16:creationId xmlns:a16="http://schemas.microsoft.com/office/drawing/2014/main" id="{672176BC-6A2A-04C9-DF44-A185DF015258}"/>
              </a:ext>
            </a:extLst>
          </p:cNvPr>
          <p:cNvPicPr>
            <a:picLocks noChangeAspect="1"/>
          </p:cNvPicPr>
          <p:nvPr/>
        </p:nvPicPr>
        <p:blipFill>
          <a:blip r:embed="rId2"/>
          <a:stretch>
            <a:fillRect/>
          </a:stretch>
        </p:blipFill>
        <p:spPr>
          <a:xfrm>
            <a:off x="385823" y="2226762"/>
            <a:ext cx="7772400" cy="2825086"/>
          </a:xfrm>
          <a:prstGeom prst="rect">
            <a:avLst/>
          </a:prstGeom>
        </p:spPr>
      </p:pic>
    </p:spTree>
    <p:extLst>
      <p:ext uri="{BB962C8B-B14F-4D97-AF65-F5344CB8AC3E}">
        <p14:creationId xmlns:p14="http://schemas.microsoft.com/office/powerpoint/2010/main" val="30340707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5C7A40-975C-1CA6-44CC-146C6DB82E80}"/>
              </a:ext>
            </a:extLst>
          </p:cNvPr>
          <p:cNvSpPr>
            <a:spLocks noGrp="1"/>
          </p:cNvSpPr>
          <p:nvPr>
            <p:ph idx="1"/>
          </p:nvPr>
        </p:nvSpPr>
        <p:spPr/>
        <p:txBody>
          <a:bodyPr/>
          <a:lstStyle/>
          <a:p>
            <a:r>
              <a:rPr lang="en-SG" dirty="0"/>
              <a:t>Take a closer look at one of the views you just created:</a:t>
            </a:r>
          </a:p>
          <a:p>
            <a:pPr>
              <a:buFont typeface="+mj-lt"/>
              <a:buAutoNum type="arabicPeriod"/>
            </a:pPr>
            <a:r>
              <a:rPr lang="en-SG" dirty="0"/>
              <a:t>Click the </a:t>
            </a:r>
            <a:r>
              <a:rPr lang="en-SG" b="1" dirty="0"/>
              <a:t>vertical ellipsis</a:t>
            </a:r>
            <a:r>
              <a:rPr lang="en-SG" dirty="0"/>
              <a:t> at the right side of the row for the </a:t>
            </a:r>
            <a:r>
              <a:rPr lang="en-SG" b="1" dirty="0"/>
              <a:t>CUSTOMER_SUMMARY_V</a:t>
            </a:r>
            <a:r>
              <a:rPr lang="en-SG" dirty="0"/>
              <a:t> view.</a:t>
            </a:r>
          </a:p>
          <a:p>
            <a:pPr>
              <a:buFont typeface="+mj-lt"/>
              <a:buAutoNum type="arabicPeriod"/>
            </a:pPr>
            <a:r>
              <a:rPr lang="en-SG" dirty="0"/>
              <a:t>Notice all of the various things you can do with the view, such as viewing details about it (which includes previewing the data), managing access, and publishing the view to a </a:t>
            </a:r>
            <a:r>
              <a:rPr lang="en-SG" dirty="0" err="1"/>
              <a:t>catalog</a:t>
            </a:r>
            <a:r>
              <a:rPr lang="en-SG" dirty="0"/>
              <a:t>. Select </a:t>
            </a:r>
            <a:r>
              <a:rPr lang="en-SG" b="1" dirty="0"/>
              <a:t>View details</a:t>
            </a:r>
            <a:r>
              <a:rPr lang="en-SG" dirty="0"/>
              <a:t> to preview the data in the view.</a:t>
            </a:r>
          </a:p>
          <a:p>
            <a:r>
              <a:rPr lang="en-SG" b="1" dirty="0"/>
              <a:t>Note:</a:t>
            </a:r>
            <a:r>
              <a:rPr lang="en-SG" dirty="0"/>
              <a:t> You may need to wait a few seconds for the rows to be displayed. The preview area will remain blank (showing "0 Columns" and "0 Rows") until the rows are loaded.</a:t>
            </a:r>
          </a:p>
          <a:p>
            <a:endParaRPr lang="en-US" dirty="0"/>
          </a:p>
        </p:txBody>
      </p:sp>
      <p:sp>
        <p:nvSpPr>
          <p:cNvPr id="3" name="Title 2">
            <a:extLst>
              <a:ext uri="{FF2B5EF4-FFF2-40B4-BE49-F238E27FC236}">
                <a16:creationId xmlns:a16="http://schemas.microsoft.com/office/drawing/2014/main" id="{7B1AD9F4-6BF5-CB9F-AB73-187290DDA571}"/>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3596346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7E4248-3DB5-0AA0-4858-6C2F727B5A0C}"/>
              </a:ext>
            </a:extLst>
          </p:cNvPr>
          <p:cNvSpPr>
            <a:spLocks noGrp="1"/>
          </p:cNvSpPr>
          <p:nvPr>
            <p:ph idx="1"/>
          </p:nvPr>
        </p:nvSpPr>
        <p:spPr/>
        <p:txBody>
          <a:bodyPr/>
          <a:lstStyle/>
          <a:p>
            <a:r>
              <a:rPr lang="en-SG" b="1" dirty="0"/>
              <a:t>Manage Access</a:t>
            </a:r>
          </a:p>
          <a:p>
            <a:r>
              <a:rPr lang="en-SG" dirty="0"/>
              <a:t>Virtual objects can be accessed by applications through Watson Query. More specifically, an application can connect to Watson Query and issue queries against the objects that the application has access to (based on the user associated with the connection).</a:t>
            </a:r>
          </a:p>
          <a:p>
            <a:r>
              <a:rPr lang="en-SG" dirty="0"/>
              <a:t>There are two levels of access control that need to be managed. First, at the Watson Query level – where users need to be added and assigned roles. Second, at the individual object level – where users are granted access to an object in order to view and query the data associated with it.</a:t>
            </a:r>
          </a:p>
          <a:p>
            <a:r>
              <a:rPr lang="en-SG" dirty="0"/>
              <a:t>1. Select </a:t>
            </a:r>
            <a:r>
              <a:rPr lang="en-SG" b="1" dirty="0"/>
              <a:t>Administration &gt; User management</a:t>
            </a:r>
            <a:r>
              <a:rPr lang="en-SG" dirty="0"/>
              <a:t> from the side menu. You should start in the </a:t>
            </a:r>
            <a:r>
              <a:rPr lang="en-SG" b="1" dirty="0"/>
              <a:t>Users</a:t>
            </a:r>
            <a:r>
              <a:rPr lang="en-SG" dirty="0"/>
              <a:t> tab by default.</a:t>
            </a:r>
          </a:p>
          <a:p>
            <a:endParaRPr lang="en-US" dirty="0"/>
          </a:p>
        </p:txBody>
      </p:sp>
      <p:sp>
        <p:nvSpPr>
          <p:cNvPr id="3" name="Title 2">
            <a:extLst>
              <a:ext uri="{FF2B5EF4-FFF2-40B4-BE49-F238E27FC236}">
                <a16:creationId xmlns:a16="http://schemas.microsoft.com/office/drawing/2014/main" id="{693DE0A3-B40E-3722-CF2F-7D06D65A7266}"/>
              </a:ext>
            </a:extLst>
          </p:cNvPr>
          <p:cNvSpPr>
            <a:spLocks noGrp="1"/>
          </p:cNvSpPr>
          <p:nvPr>
            <p:ph type="title"/>
          </p:nvPr>
        </p:nvSpPr>
        <p:spPr/>
        <p:txBody>
          <a:bodyPr/>
          <a:lstStyle/>
          <a:p>
            <a:r>
              <a:rPr lang="en-US" dirty="0"/>
              <a:t>Manage access</a:t>
            </a:r>
          </a:p>
        </p:txBody>
      </p:sp>
      <p:pic>
        <p:nvPicPr>
          <p:cNvPr id="4" name="Picture 3" descr="A screenshot of a computer&#10;&#10;Description automatically generated with medium confidence">
            <a:extLst>
              <a:ext uri="{FF2B5EF4-FFF2-40B4-BE49-F238E27FC236}">
                <a16:creationId xmlns:a16="http://schemas.microsoft.com/office/drawing/2014/main" id="{FC9B3B14-4F55-7C64-E8B2-1B30F04A34DE}"/>
              </a:ext>
            </a:extLst>
          </p:cNvPr>
          <p:cNvPicPr>
            <a:picLocks noChangeAspect="1"/>
          </p:cNvPicPr>
          <p:nvPr/>
        </p:nvPicPr>
        <p:blipFill>
          <a:blip r:embed="rId2"/>
          <a:stretch>
            <a:fillRect/>
          </a:stretch>
        </p:blipFill>
        <p:spPr>
          <a:xfrm>
            <a:off x="363254" y="3540211"/>
            <a:ext cx="11040741" cy="2872946"/>
          </a:xfrm>
          <a:prstGeom prst="rect">
            <a:avLst/>
          </a:prstGeom>
        </p:spPr>
      </p:pic>
    </p:spTree>
    <p:extLst>
      <p:ext uri="{BB962C8B-B14F-4D97-AF65-F5344CB8AC3E}">
        <p14:creationId xmlns:p14="http://schemas.microsoft.com/office/powerpoint/2010/main" val="13828482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C68D21-C2CB-5D3C-690E-A101EDF1F17F}"/>
              </a:ext>
            </a:extLst>
          </p:cNvPr>
          <p:cNvSpPr>
            <a:spLocks noGrp="1"/>
          </p:cNvSpPr>
          <p:nvPr>
            <p:ph idx="1"/>
          </p:nvPr>
        </p:nvSpPr>
        <p:spPr/>
        <p:txBody>
          <a:bodyPr/>
          <a:lstStyle/>
          <a:p>
            <a:r>
              <a:rPr lang="en-SG" dirty="0"/>
              <a:t>Make note of your user ID as you will need to use it later in this lab. </a:t>
            </a:r>
            <a:r>
              <a:rPr lang="en-SG" i="1" dirty="0"/>
              <a:t>Write it down or copy it into a document</a:t>
            </a:r>
            <a:r>
              <a:rPr lang="en-SG" dirty="0"/>
              <a:t>.</a:t>
            </a:r>
          </a:p>
          <a:p>
            <a:r>
              <a:rPr lang="en-SG" dirty="0"/>
              <a:t>dv_ibmid_270006g705</a:t>
            </a:r>
          </a:p>
          <a:p>
            <a:endParaRPr lang="en-SG" dirty="0"/>
          </a:p>
          <a:p>
            <a:r>
              <a:rPr lang="en-SG" dirty="0"/>
              <a:t>There are four roles that can be assigned to users in the Watson Query environment:</a:t>
            </a:r>
          </a:p>
          <a:p>
            <a:pPr>
              <a:buFont typeface="Arial" panose="020B0604020202020204" pitchFamily="34" charset="0"/>
              <a:buChar char="•"/>
            </a:pPr>
            <a:r>
              <a:rPr lang="en-SG" b="1" dirty="0"/>
              <a:t>Manager:</a:t>
            </a:r>
            <a:r>
              <a:rPr lang="en-SG" dirty="0"/>
              <a:t> Administrator of the environment and “super user” – able to perform all activities, including adding other users.</a:t>
            </a:r>
          </a:p>
          <a:p>
            <a:pPr>
              <a:buFont typeface="Arial" panose="020B0604020202020204" pitchFamily="34" charset="0"/>
              <a:buChar char="•"/>
            </a:pPr>
            <a:r>
              <a:rPr lang="en-SG" b="1" dirty="0"/>
              <a:t>Engineer:</a:t>
            </a:r>
            <a:r>
              <a:rPr lang="en-SG" dirty="0"/>
              <a:t> Configures the data sources, virtualizes data, and manages access to virtual objects. Users with this role can create a virtual table or view and grant access to it to users with the Engineer or User role.</a:t>
            </a:r>
          </a:p>
          <a:p>
            <a:pPr>
              <a:buFont typeface="Arial" panose="020B0604020202020204" pitchFamily="34" charset="0"/>
              <a:buChar char="•"/>
            </a:pPr>
            <a:r>
              <a:rPr lang="en-SG" b="1" dirty="0"/>
              <a:t>Steward:</a:t>
            </a:r>
            <a:r>
              <a:rPr lang="en-SG" dirty="0"/>
              <a:t> Can access data in all user tables and views. Unlike users with the Engineer role, a user with the Steward role cannot configure data sources or create virtual tables – but it can create virtual views on top of existing virtual tables and views.</a:t>
            </a:r>
          </a:p>
          <a:p>
            <a:pPr>
              <a:buFont typeface="Arial" panose="020B0604020202020204" pitchFamily="34" charset="0"/>
              <a:buChar char="•"/>
            </a:pPr>
            <a:r>
              <a:rPr lang="en-SG" b="1" dirty="0"/>
              <a:t>User:</a:t>
            </a:r>
            <a:r>
              <a:rPr lang="en-SG" dirty="0"/>
              <a:t> Can create views on top of virtual tables and views to which they have been given access.</a:t>
            </a:r>
          </a:p>
          <a:p>
            <a:endParaRPr lang="en-US" dirty="0"/>
          </a:p>
        </p:txBody>
      </p:sp>
      <p:sp>
        <p:nvSpPr>
          <p:cNvPr id="3" name="Title 2">
            <a:extLst>
              <a:ext uri="{FF2B5EF4-FFF2-40B4-BE49-F238E27FC236}">
                <a16:creationId xmlns:a16="http://schemas.microsoft.com/office/drawing/2014/main" id="{6CB81919-7293-D88A-D70F-8F6920EEA35A}"/>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660441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69F6C4-A631-F01C-D8B9-14EA8EC0826C}"/>
              </a:ext>
            </a:extLst>
          </p:cNvPr>
          <p:cNvSpPr>
            <a:spLocks noGrp="1"/>
          </p:cNvSpPr>
          <p:nvPr>
            <p:ph idx="1"/>
          </p:nvPr>
        </p:nvSpPr>
        <p:spPr/>
        <p:txBody>
          <a:bodyPr/>
          <a:lstStyle/>
          <a:p>
            <a:r>
              <a:rPr lang="en-SG" dirty="0"/>
              <a:t>To show the process of adding a regular user and managing access to virtual objects, you are going to add an existing IBM ID to the Watson Query environment. This is a user that was previously created for use within the Data and AI Live Demos environment. This user will be referred to as the </a:t>
            </a:r>
            <a:r>
              <a:rPr lang="en-SG" i="1" dirty="0"/>
              <a:t>business user</a:t>
            </a:r>
            <a:r>
              <a:rPr lang="en-SG" dirty="0"/>
              <a:t> going forward.</a:t>
            </a:r>
          </a:p>
          <a:p>
            <a:pPr>
              <a:buFont typeface="+mj-lt"/>
              <a:buAutoNum type="arabicPeriod" startAt="3"/>
            </a:pPr>
            <a:r>
              <a:rPr lang="en-SG" dirty="0"/>
              <a:t>Click </a:t>
            </a:r>
            <a:r>
              <a:rPr lang="en-SG" b="1" dirty="0"/>
              <a:t>Grant access+</a:t>
            </a:r>
            <a:r>
              <a:rPr lang="en-SG" dirty="0"/>
              <a:t> on the right.</a:t>
            </a:r>
          </a:p>
          <a:p>
            <a:r>
              <a:rPr lang="en-SG" dirty="0"/>
              <a:t>Select </a:t>
            </a:r>
            <a:r>
              <a:rPr lang="en-SG" b="1" dirty="0"/>
              <a:t>User</a:t>
            </a:r>
            <a:r>
              <a:rPr lang="en-SG" dirty="0"/>
              <a:t> for the </a:t>
            </a:r>
            <a:r>
              <a:rPr lang="en-SG" b="1" dirty="0"/>
              <a:t>Role</a:t>
            </a:r>
            <a:r>
              <a:rPr lang="en-SG" dirty="0"/>
              <a:t>.</a:t>
            </a:r>
          </a:p>
          <a:p>
            <a:r>
              <a:rPr lang="en-SG" dirty="0"/>
              <a:t>Click </a:t>
            </a:r>
            <a:r>
              <a:rPr lang="en-SG" b="1" dirty="0"/>
              <a:t>Create</a:t>
            </a:r>
            <a:r>
              <a:rPr lang="en-SG" dirty="0"/>
              <a:t>. This may take a minute or two to complete. </a:t>
            </a:r>
            <a:r>
              <a:rPr lang="en-SG" i="1" dirty="0"/>
              <a:t>Wait until it completes.</a:t>
            </a:r>
            <a:endParaRPr lang="en-SG" dirty="0"/>
          </a:p>
          <a:p>
            <a:r>
              <a:rPr lang="en-SG" b="1" dirty="0"/>
              <a:t>Accessing Virtual Objects:</a:t>
            </a:r>
          </a:p>
          <a:p>
            <a:r>
              <a:rPr lang="en-SG" dirty="0"/>
              <a:t>Generally speaking, by default, virtual objects are only accessible by the user that created them (unless a user has a role that permits access to all of the objects created). Therefore, the customer-related virtual tables and the virtual views that you created earlier in this lab are only accessible by you, and not by the business user you just added. This business user must be explicitly granted access to the virtual objects you created.</a:t>
            </a:r>
          </a:p>
          <a:p>
            <a:pPr>
              <a:buFont typeface="+mj-lt"/>
              <a:buAutoNum type="arabicPeriod"/>
            </a:pPr>
            <a:r>
              <a:rPr lang="en-SG" dirty="0"/>
              <a:t>Select </a:t>
            </a:r>
            <a:r>
              <a:rPr lang="en-SG" b="1" dirty="0"/>
              <a:t>Virtualization &gt; Virtualized data</a:t>
            </a:r>
            <a:r>
              <a:rPr lang="en-SG" dirty="0"/>
              <a:t> from the side menu.</a:t>
            </a:r>
          </a:p>
          <a:p>
            <a:pPr>
              <a:buFont typeface="+mj-lt"/>
              <a:buAutoNum type="arabicPeriod" startAt="2"/>
            </a:pPr>
            <a:r>
              <a:rPr lang="en-SG" dirty="0"/>
              <a:t>Check the </a:t>
            </a:r>
            <a:r>
              <a:rPr lang="en-SG" b="1" dirty="0"/>
              <a:t>box beside each of the objects</a:t>
            </a:r>
            <a:r>
              <a:rPr lang="en-SG" dirty="0"/>
              <a:t> in the table (or check the box in the table header to select all of them at once).</a:t>
            </a:r>
          </a:p>
          <a:p>
            <a:pPr>
              <a:buFont typeface="+mj-lt"/>
              <a:buAutoNum type="arabicPeriod" startAt="2"/>
            </a:pPr>
            <a:r>
              <a:rPr lang="en-SG" dirty="0"/>
              <a:t>Click </a:t>
            </a:r>
            <a:r>
              <a:rPr lang="en-SG" b="1" dirty="0"/>
              <a:t>Manage access</a:t>
            </a:r>
            <a:r>
              <a:rPr lang="en-SG" dirty="0"/>
              <a:t> on the right.</a:t>
            </a:r>
          </a:p>
          <a:p>
            <a:pPr>
              <a:buFont typeface="+mj-lt"/>
              <a:buAutoNum type="arabicPeriod" startAt="2"/>
            </a:pPr>
            <a:r>
              <a:rPr lang="en-SG" dirty="0"/>
              <a:t>When the </a:t>
            </a:r>
            <a:r>
              <a:rPr lang="en-SG" b="1" dirty="0"/>
              <a:t>Manage access to virtual objects</a:t>
            </a:r>
            <a:r>
              <a:rPr lang="en-SG" dirty="0"/>
              <a:t> window pops up, click </a:t>
            </a:r>
            <a:r>
              <a:rPr lang="en-SG" b="1" dirty="0"/>
              <a:t>Continue</a:t>
            </a:r>
            <a:r>
              <a:rPr lang="en-SG" dirty="0"/>
              <a:t>.</a:t>
            </a:r>
          </a:p>
          <a:p>
            <a:endParaRPr lang="en-US" dirty="0"/>
          </a:p>
        </p:txBody>
      </p:sp>
      <p:sp>
        <p:nvSpPr>
          <p:cNvPr id="3" name="Title 2">
            <a:extLst>
              <a:ext uri="{FF2B5EF4-FFF2-40B4-BE49-F238E27FC236}">
                <a16:creationId xmlns:a16="http://schemas.microsoft.com/office/drawing/2014/main" id="{78AA731D-9330-7FFE-6315-6179B840DC90}"/>
              </a:ext>
            </a:extLst>
          </p:cNvPr>
          <p:cNvSpPr>
            <a:spLocks noGrp="1"/>
          </p:cNvSpPr>
          <p:nvPr>
            <p:ph type="title"/>
          </p:nvPr>
        </p:nvSpPr>
        <p:spPr/>
        <p:txBody>
          <a:bodyPr/>
          <a:lstStyle/>
          <a:p>
            <a:r>
              <a:rPr lang="en-US" dirty="0"/>
              <a:t>Manage access</a:t>
            </a:r>
          </a:p>
        </p:txBody>
      </p:sp>
    </p:spTree>
    <p:extLst>
      <p:ext uri="{BB962C8B-B14F-4D97-AF65-F5344CB8AC3E}">
        <p14:creationId xmlns:p14="http://schemas.microsoft.com/office/powerpoint/2010/main" val="290287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33F723C8-BD26-749C-C8BA-A100E47A0DAA}"/>
              </a:ext>
            </a:extLst>
          </p:cNvPr>
          <p:cNvPicPr>
            <a:picLocks noGrp="1" noChangeAspect="1"/>
          </p:cNvPicPr>
          <p:nvPr>
            <p:ph idx="1"/>
          </p:nvPr>
        </p:nvPicPr>
        <p:blipFill>
          <a:blip r:embed="rId2"/>
          <a:stretch>
            <a:fillRect/>
          </a:stretch>
        </p:blipFill>
        <p:spPr>
          <a:xfrm>
            <a:off x="799691" y="1336813"/>
            <a:ext cx="10592618" cy="5292728"/>
          </a:xfrm>
        </p:spPr>
      </p:pic>
      <p:sp>
        <p:nvSpPr>
          <p:cNvPr id="3" name="Title 2">
            <a:extLst>
              <a:ext uri="{FF2B5EF4-FFF2-40B4-BE49-F238E27FC236}">
                <a16:creationId xmlns:a16="http://schemas.microsoft.com/office/drawing/2014/main" id="{D80CFF86-1408-B32B-D536-36BF44F46262}"/>
              </a:ext>
            </a:extLst>
          </p:cNvPr>
          <p:cNvSpPr>
            <a:spLocks noGrp="1"/>
          </p:cNvSpPr>
          <p:nvPr>
            <p:ph type="title"/>
          </p:nvPr>
        </p:nvSpPr>
        <p:spPr>
          <a:xfrm>
            <a:off x="363255" y="506802"/>
            <a:ext cx="11442922" cy="429116"/>
          </a:xfrm>
        </p:spPr>
        <p:txBody>
          <a:bodyPr/>
          <a:lstStyle/>
          <a:p>
            <a:r>
              <a:rPr lang="en-US" b="1" dirty="0"/>
              <a:t>B1.6.6: Monitoring of resources like CPU and Memory (capacity utilization) and generation of alerts</a:t>
            </a:r>
          </a:p>
        </p:txBody>
      </p:sp>
    </p:spTree>
    <p:extLst>
      <p:ext uri="{BB962C8B-B14F-4D97-AF65-F5344CB8AC3E}">
        <p14:creationId xmlns:p14="http://schemas.microsoft.com/office/powerpoint/2010/main" val="6347683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764D62-3B2F-0EFF-3358-B99229ECA489}"/>
              </a:ext>
            </a:extLst>
          </p:cNvPr>
          <p:cNvSpPr>
            <a:spLocks noGrp="1"/>
          </p:cNvSpPr>
          <p:nvPr>
            <p:ph idx="1"/>
          </p:nvPr>
        </p:nvSpPr>
        <p:spPr/>
        <p:txBody>
          <a:bodyPr/>
          <a:lstStyle/>
          <a:p>
            <a:pPr marL="185738" indent="-185738">
              <a:buAutoNum type="arabicPeriod"/>
            </a:pPr>
            <a:r>
              <a:rPr lang="en-SG" dirty="0"/>
              <a:t>Select </a:t>
            </a:r>
            <a:r>
              <a:rPr lang="en-SG" b="1" dirty="0"/>
              <a:t>Virtualization &gt; Virtualized data</a:t>
            </a:r>
            <a:r>
              <a:rPr lang="en-SG" dirty="0"/>
              <a:t> from the side menu.</a:t>
            </a:r>
          </a:p>
          <a:p>
            <a:pPr marL="185738" indent="-185738">
              <a:buAutoNum type="arabicPeriod"/>
            </a:pPr>
            <a:r>
              <a:rPr lang="en-SG" dirty="0"/>
              <a:t>Check the </a:t>
            </a:r>
            <a:r>
              <a:rPr lang="en-SG" b="1" dirty="0"/>
              <a:t>box beside each of the objects in the table</a:t>
            </a:r>
            <a:r>
              <a:rPr lang="en-SG" dirty="0"/>
              <a:t> (or check the box in the table header to select all of them at once).</a:t>
            </a:r>
          </a:p>
          <a:p>
            <a:pPr marL="185738" indent="-185738">
              <a:buAutoNum type="arabicPeriod"/>
            </a:pPr>
            <a:r>
              <a:rPr lang="en-SG" dirty="0"/>
              <a:t>Click </a:t>
            </a:r>
            <a:r>
              <a:rPr lang="en-SG" b="1" dirty="0"/>
              <a:t>Assign</a:t>
            </a:r>
            <a:r>
              <a:rPr lang="en-SG" dirty="0"/>
              <a:t> on the right</a:t>
            </a:r>
          </a:p>
          <a:p>
            <a:pPr marL="185738" indent="-185738">
              <a:buFont typeface="+mj-lt"/>
              <a:buAutoNum type="arabicPeriod" startAt="4"/>
            </a:pPr>
            <a:r>
              <a:rPr lang="en-SG" dirty="0"/>
              <a:t>In the </a:t>
            </a:r>
            <a:r>
              <a:rPr lang="en-SG" b="1" dirty="0"/>
              <a:t>Select a project</a:t>
            </a:r>
            <a:r>
              <a:rPr lang="en-SG" dirty="0"/>
              <a:t> dropdown menu, select the </a:t>
            </a:r>
            <a:r>
              <a:rPr lang="en-SG" b="1" dirty="0"/>
              <a:t>Data Virtualization Lab</a:t>
            </a:r>
            <a:r>
              <a:rPr lang="en-SG" dirty="0"/>
              <a:t> project you created earlier.</a:t>
            </a:r>
          </a:p>
          <a:p>
            <a:pPr marL="185738" indent="-185738">
              <a:buFont typeface="+mj-lt"/>
              <a:buAutoNum type="arabicPeriod" startAt="4"/>
            </a:pPr>
            <a:r>
              <a:rPr lang="en-SG" dirty="0"/>
              <a:t>Click the </a:t>
            </a:r>
            <a:r>
              <a:rPr lang="en-SG" b="1" dirty="0"/>
              <a:t>Assign</a:t>
            </a:r>
            <a:r>
              <a:rPr lang="en-SG" dirty="0"/>
              <a:t> button. You will be returned to the </a:t>
            </a:r>
            <a:r>
              <a:rPr lang="en-SG" b="1" dirty="0"/>
              <a:t>Virtualized data</a:t>
            </a:r>
            <a:r>
              <a:rPr lang="en-SG" dirty="0"/>
              <a:t> screen.</a:t>
            </a:r>
          </a:p>
          <a:p>
            <a:pPr marL="342900" indent="-342900">
              <a:buAutoNum type="arabicPeriod"/>
            </a:pPr>
            <a:endParaRPr lang="en-SG" dirty="0"/>
          </a:p>
          <a:p>
            <a:pPr marL="342900" indent="-342900">
              <a:buAutoNum type="arabicPeriod"/>
            </a:pPr>
            <a:endParaRPr lang="en-US" dirty="0"/>
          </a:p>
        </p:txBody>
      </p:sp>
      <p:sp>
        <p:nvSpPr>
          <p:cNvPr id="3" name="Title 2">
            <a:extLst>
              <a:ext uri="{FF2B5EF4-FFF2-40B4-BE49-F238E27FC236}">
                <a16:creationId xmlns:a16="http://schemas.microsoft.com/office/drawing/2014/main" id="{8C96975D-F381-657E-8CEF-94C4B7D2F8D7}"/>
              </a:ext>
            </a:extLst>
          </p:cNvPr>
          <p:cNvSpPr>
            <a:spLocks noGrp="1"/>
          </p:cNvSpPr>
          <p:nvPr>
            <p:ph type="title"/>
          </p:nvPr>
        </p:nvSpPr>
        <p:spPr/>
        <p:txBody>
          <a:bodyPr/>
          <a:lstStyle/>
          <a:p>
            <a:r>
              <a:rPr lang="en-US" dirty="0"/>
              <a:t>Assigning virtual objects to projects </a:t>
            </a:r>
          </a:p>
        </p:txBody>
      </p:sp>
      <p:pic>
        <p:nvPicPr>
          <p:cNvPr id="5" name="Picture 4" descr="A screenshot of a computer&#10;&#10;Description automatically generated">
            <a:extLst>
              <a:ext uri="{FF2B5EF4-FFF2-40B4-BE49-F238E27FC236}">
                <a16:creationId xmlns:a16="http://schemas.microsoft.com/office/drawing/2014/main" id="{A92170E3-EDDC-2D12-39C3-027B0D056171}"/>
              </a:ext>
            </a:extLst>
          </p:cNvPr>
          <p:cNvPicPr>
            <a:picLocks noChangeAspect="1"/>
          </p:cNvPicPr>
          <p:nvPr/>
        </p:nvPicPr>
        <p:blipFill>
          <a:blip r:embed="rId2"/>
          <a:stretch>
            <a:fillRect/>
          </a:stretch>
        </p:blipFill>
        <p:spPr>
          <a:xfrm>
            <a:off x="484742" y="3145601"/>
            <a:ext cx="7772400" cy="3268959"/>
          </a:xfrm>
          <a:prstGeom prst="rect">
            <a:avLst/>
          </a:prstGeom>
        </p:spPr>
      </p:pic>
    </p:spTree>
    <p:extLst>
      <p:ext uri="{BB962C8B-B14F-4D97-AF65-F5344CB8AC3E}">
        <p14:creationId xmlns:p14="http://schemas.microsoft.com/office/powerpoint/2010/main" val="4098870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6B49BF-6455-974E-D77E-5421A1176F63}"/>
              </a:ext>
            </a:extLst>
          </p:cNvPr>
          <p:cNvSpPr>
            <a:spLocks noGrp="1"/>
          </p:cNvSpPr>
          <p:nvPr>
            <p:ph idx="1"/>
          </p:nvPr>
        </p:nvSpPr>
        <p:spPr/>
        <p:txBody>
          <a:bodyPr/>
          <a:lstStyle/>
          <a:p>
            <a:pPr>
              <a:buFont typeface="+mj-lt"/>
              <a:buAutoNum type="arabicPeriod" startAt="6"/>
            </a:pPr>
            <a:r>
              <a:rPr lang="en-SG" dirty="0"/>
              <a:t>You may see a green pop-up message stating that the job assigning the virtual view to your project was submitted successfully. Click the </a:t>
            </a:r>
            <a:r>
              <a:rPr lang="en-SG" b="1" dirty="0"/>
              <a:t>X</a:t>
            </a:r>
            <a:r>
              <a:rPr lang="en-SG" dirty="0"/>
              <a:t> at the right side of the message to dismiss it.</a:t>
            </a:r>
          </a:p>
          <a:p>
            <a:r>
              <a:rPr lang="en-SG" dirty="0"/>
              <a:t>You will now go to the project to see the objects you just assigned to it.</a:t>
            </a:r>
          </a:p>
          <a:p>
            <a:r>
              <a:rPr lang="en-US" b="1" dirty="0"/>
              <a:t>Go to project – ‘metadata for banking’</a:t>
            </a:r>
          </a:p>
          <a:p>
            <a:pPr>
              <a:buFont typeface="+mj-lt"/>
              <a:buAutoNum type="arabicPeriod" startAt="7"/>
            </a:pPr>
            <a:r>
              <a:rPr lang="en-SG" dirty="0"/>
              <a:t>Click the </a:t>
            </a:r>
            <a:r>
              <a:rPr lang="en-SG" b="1" dirty="0"/>
              <a:t>Navigation menu</a:t>
            </a:r>
            <a:r>
              <a:rPr lang="en-SG" dirty="0"/>
              <a:t> in the top left corner.</a:t>
            </a:r>
          </a:p>
          <a:p>
            <a:pPr>
              <a:buFont typeface="+mj-lt"/>
              <a:buAutoNum type="arabicPeriod" startAt="7"/>
            </a:pPr>
            <a:r>
              <a:rPr lang="en-SG" dirty="0"/>
              <a:t>Select </a:t>
            </a:r>
            <a:r>
              <a:rPr lang="en-SG" b="1" dirty="0"/>
              <a:t>Projects &gt; View all projects</a:t>
            </a:r>
            <a:r>
              <a:rPr lang="en-SG" dirty="0"/>
              <a:t>.</a:t>
            </a:r>
          </a:p>
          <a:p>
            <a:pPr>
              <a:buFont typeface="+mj-lt"/>
              <a:buAutoNum type="arabicPeriod" startAt="7"/>
            </a:pPr>
            <a:r>
              <a:rPr lang="en-SG" dirty="0"/>
              <a:t>Click the </a:t>
            </a:r>
            <a:r>
              <a:rPr lang="en-SG" b="1" dirty="0"/>
              <a:t>Metadata for banking</a:t>
            </a:r>
            <a:r>
              <a:rPr lang="en-SG" dirty="0"/>
              <a:t> project name.</a:t>
            </a:r>
          </a:p>
          <a:p>
            <a:pPr>
              <a:buFont typeface="+mj-lt"/>
              <a:buAutoNum type="arabicPeriod" startAt="10"/>
            </a:pPr>
            <a:r>
              <a:rPr lang="en-SG" dirty="0"/>
              <a:t>In your project, select the </a:t>
            </a:r>
            <a:r>
              <a:rPr lang="en-SG" b="1" dirty="0"/>
              <a:t>Assets</a:t>
            </a:r>
            <a:r>
              <a:rPr lang="en-SG" dirty="0"/>
              <a:t> tab.</a:t>
            </a:r>
          </a:p>
          <a:p>
            <a:pPr>
              <a:buFont typeface="+mj-lt"/>
              <a:buAutoNum type="arabicPeriod" startAt="10"/>
            </a:pPr>
            <a:r>
              <a:rPr lang="en-SG" dirty="0"/>
              <a:t>Select </a:t>
            </a:r>
            <a:r>
              <a:rPr lang="en-SG" b="1" dirty="0"/>
              <a:t>All assets</a:t>
            </a:r>
            <a:r>
              <a:rPr lang="en-SG" dirty="0"/>
              <a:t> on the left (if not already selected).</a:t>
            </a:r>
          </a:p>
          <a:p>
            <a:r>
              <a:rPr lang="en-SG" dirty="0"/>
              <a:t>Here you should see the five virtual objects assigned to your project, as well as a </a:t>
            </a:r>
            <a:r>
              <a:rPr lang="en-SG" i="1" dirty="0"/>
              <a:t>Connection</a:t>
            </a:r>
            <a:r>
              <a:rPr lang="en-SG" dirty="0"/>
              <a:t> asset that was created for you automatically (in addition to the notebook you created in the project earlier). You may be wondering what that connection asset is used for. Read on.</a:t>
            </a:r>
          </a:p>
          <a:p>
            <a:pPr>
              <a:buFont typeface="+mj-lt"/>
              <a:buAutoNum type="arabicPeriod" startAt="7"/>
            </a:pPr>
            <a:endParaRPr lang="en-SG" dirty="0"/>
          </a:p>
          <a:p>
            <a:endParaRPr lang="en-US" dirty="0"/>
          </a:p>
        </p:txBody>
      </p:sp>
      <p:sp>
        <p:nvSpPr>
          <p:cNvPr id="3" name="Title 2">
            <a:extLst>
              <a:ext uri="{FF2B5EF4-FFF2-40B4-BE49-F238E27FC236}">
                <a16:creationId xmlns:a16="http://schemas.microsoft.com/office/drawing/2014/main" id="{D45AA5CB-7590-F7D5-D5FF-AE142E868626}"/>
              </a:ext>
            </a:extLst>
          </p:cNvPr>
          <p:cNvSpPr>
            <a:spLocks noGrp="1"/>
          </p:cNvSpPr>
          <p:nvPr>
            <p:ph type="title"/>
          </p:nvPr>
        </p:nvSpPr>
        <p:spPr/>
        <p:txBody>
          <a:bodyPr/>
          <a:lstStyle/>
          <a:p>
            <a:r>
              <a:rPr lang="en-US" dirty="0"/>
              <a:t>Assigning virtual objects to projects </a:t>
            </a:r>
          </a:p>
        </p:txBody>
      </p:sp>
      <p:pic>
        <p:nvPicPr>
          <p:cNvPr id="5" name="Picture 4" descr="A screenshot of a computer&#10;&#10;Description automatically generated with medium confidence">
            <a:extLst>
              <a:ext uri="{FF2B5EF4-FFF2-40B4-BE49-F238E27FC236}">
                <a16:creationId xmlns:a16="http://schemas.microsoft.com/office/drawing/2014/main" id="{5E56422E-9CE9-2BB2-B340-9B826677D144}"/>
              </a:ext>
            </a:extLst>
          </p:cNvPr>
          <p:cNvPicPr>
            <a:picLocks noChangeAspect="1"/>
          </p:cNvPicPr>
          <p:nvPr/>
        </p:nvPicPr>
        <p:blipFill>
          <a:blip r:embed="rId2"/>
          <a:stretch>
            <a:fillRect/>
          </a:stretch>
        </p:blipFill>
        <p:spPr>
          <a:xfrm>
            <a:off x="5838638" y="2617975"/>
            <a:ext cx="5732745" cy="2677925"/>
          </a:xfrm>
          <a:prstGeom prst="rect">
            <a:avLst/>
          </a:prstGeom>
        </p:spPr>
      </p:pic>
    </p:spTree>
    <p:extLst>
      <p:ext uri="{BB962C8B-B14F-4D97-AF65-F5344CB8AC3E}">
        <p14:creationId xmlns:p14="http://schemas.microsoft.com/office/powerpoint/2010/main" val="1687975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B348D3-6340-AAA7-E2B8-951D9126CBA6}"/>
              </a:ext>
            </a:extLst>
          </p:cNvPr>
          <p:cNvSpPr>
            <a:spLocks noGrp="1"/>
          </p:cNvSpPr>
          <p:nvPr>
            <p:ph idx="1"/>
          </p:nvPr>
        </p:nvSpPr>
        <p:spPr/>
        <p:txBody>
          <a:bodyPr/>
          <a:lstStyle/>
          <a:p>
            <a:r>
              <a:rPr lang="en-SG" dirty="0"/>
              <a:t>With respect to the contents of this notebook, </a:t>
            </a:r>
            <a:r>
              <a:rPr lang="en-SG" b="1" dirty="0"/>
              <a:t>Section #1</a:t>
            </a:r>
            <a:r>
              <a:rPr lang="en-SG" dirty="0"/>
              <a:t> includes cells with code to import needed Python libraries, setup connection variables, connect to Watson Query, and run a query to verify the connection was successful</a:t>
            </a:r>
            <a:endParaRPr lang="en-US" dirty="0"/>
          </a:p>
        </p:txBody>
      </p:sp>
      <p:sp>
        <p:nvSpPr>
          <p:cNvPr id="3" name="Title 2">
            <a:extLst>
              <a:ext uri="{FF2B5EF4-FFF2-40B4-BE49-F238E27FC236}">
                <a16:creationId xmlns:a16="http://schemas.microsoft.com/office/drawing/2014/main" id="{D1C87866-1DD6-F52B-1EA6-4F2FA0B0B825}"/>
              </a:ext>
            </a:extLst>
          </p:cNvPr>
          <p:cNvSpPr>
            <a:spLocks noGrp="1"/>
          </p:cNvSpPr>
          <p:nvPr>
            <p:ph type="title"/>
          </p:nvPr>
        </p:nvSpPr>
        <p:spPr/>
        <p:txBody>
          <a:bodyPr/>
          <a:lstStyle/>
          <a:p>
            <a:r>
              <a:rPr lang="en-US" dirty="0"/>
              <a:t>Data Virtualization </a:t>
            </a:r>
          </a:p>
        </p:txBody>
      </p:sp>
      <p:pic>
        <p:nvPicPr>
          <p:cNvPr id="5" name="Picture 4" descr="A screenshot of a computer&#10;&#10;Description automatically generated with low confidence">
            <a:extLst>
              <a:ext uri="{FF2B5EF4-FFF2-40B4-BE49-F238E27FC236}">
                <a16:creationId xmlns:a16="http://schemas.microsoft.com/office/drawing/2014/main" id="{E913120F-0AEA-D4CF-FDAD-39DDBED42E5D}"/>
              </a:ext>
            </a:extLst>
          </p:cNvPr>
          <p:cNvPicPr>
            <a:picLocks noChangeAspect="1"/>
          </p:cNvPicPr>
          <p:nvPr/>
        </p:nvPicPr>
        <p:blipFill>
          <a:blip r:embed="rId2"/>
          <a:stretch>
            <a:fillRect/>
          </a:stretch>
        </p:blipFill>
        <p:spPr>
          <a:xfrm>
            <a:off x="478996" y="2332921"/>
            <a:ext cx="10868910" cy="4142020"/>
          </a:xfrm>
          <a:prstGeom prst="rect">
            <a:avLst/>
          </a:prstGeom>
        </p:spPr>
      </p:pic>
    </p:spTree>
    <p:extLst>
      <p:ext uri="{BB962C8B-B14F-4D97-AF65-F5344CB8AC3E}">
        <p14:creationId xmlns:p14="http://schemas.microsoft.com/office/powerpoint/2010/main" val="2793841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B00871-2DF3-F0A1-8D79-91AC4C4E8DBE}"/>
              </a:ext>
            </a:extLst>
          </p:cNvPr>
          <p:cNvSpPr>
            <a:spLocks noGrp="1"/>
          </p:cNvSpPr>
          <p:nvPr>
            <p:ph idx="1"/>
          </p:nvPr>
        </p:nvSpPr>
        <p:spPr/>
        <p:txBody>
          <a:bodyPr/>
          <a:lstStyle/>
          <a:p>
            <a:r>
              <a:rPr lang="en-SG" dirty="0"/>
              <a:t>The primary capability of data virtualization in Watson Query is to virtualize data sources so that data can remain in-place while it is accessed through a single framework. However, as a way to improve query performance, a cache can be created locally to store query results. When subsequent queries are executed, the query engine will automatically determine whether data can be served from a cache rather than the base data source(s), resulting in improved query performance. In fact, Watson Query can recommend caches that would improve query performance, and even write the SQL to create them, based on query history. Caches can be refreshed frequently (every hour, for example) to ensure the cached data remains current.</a:t>
            </a:r>
          </a:p>
          <a:p>
            <a:endParaRPr lang="en-SG" dirty="0"/>
          </a:p>
          <a:p>
            <a:pPr>
              <a:buFont typeface="+mj-lt"/>
              <a:buAutoNum type="arabicPeriod"/>
            </a:pPr>
            <a:r>
              <a:rPr lang="en-SG" dirty="0"/>
              <a:t>Open a new browser window and log in to </a:t>
            </a:r>
            <a:r>
              <a:rPr lang="en-SG" dirty="0">
                <a:hlinkClick r:id="rId2"/>
              </a:rPr>
              <a:t>Cloud Pak for Data as a Service</a:t>
            </a:r>
            <a:r>
              <a:rPr lang="en-SG" dirty="0"/>
              <a:t>.</a:t>
            </a:r>
          </a:p>
          <a:p>
            <a:pPr>
              <a:buFont typeface="+mj-lt"/>
              <a:buAutoNum type="arabicPeriod"/>
            </a:pPr>
            <a:r>
              <a:rPr lang="en-SG" dirty="0"/>
              <a:t>Click the </a:t>
            </a:r>
            <a:r>
              <a:rPr lang="en-SG" b="1" dirty="0"/>
              <a:t>Navigation (hamburger)</a:t>
            </a:r>
            <a:r>
              <a:rPr lang="en-SG" dirty="0"/>
              <a:t> icon in the upper-left corner and select </a:t>
            </a:r>
            <a:r>
              <a:rPr lang="en-SG" b="1" dirty="0"/>
              <a:t>Data &gt; Data virtualization</a:t>
            </a:r>
            <a:r>
              <a:rPr lang="en-SG" dirty="0"/>
              <a:t>.</a:t>
            </a:r>
          </a:p>
          <a:p>
            <a:pPr>
              <a:buFont typeface="+mj-lt"/>
              <a:buAutoNum type="arabicPeriod"/>
            </a:pPr>
            <a:r>
              <a:rPr lang="en-SG" dirty="0"/>
              <a:t>Select </a:t>
            </a:r>
            <a:r>
              <a:rPr lang="en-SG" b="1" dirty="0"/>
              <a:t>Virtualization &gt; Cache management</a:t>
            </a:r>
            <a:r>
              <a:rPr lang="en-SG" dirty="0"/>
              <a:t> from the side menu. This option is only visible to users with the </a:t>
            </a:r>
            <a:r>
              <a:rPr lang="en-SG" i="1" dirty="0"/>
              <a:t>Manager</a:t>
            </a:r>
            <a:r>
              <a:rPr lang="en-SG" dirty="0"/>
              <a:t> role, which you have.</a:t>
            </a:r>
          </a:p>
          <a:p>
            <a:endParaRPr lang="en-US" dirty="0"/>
          </a:p>
        </p:txBody>
      </p:sp>
      <p:sp>
        <p:nvSpPr>
          <p:cNvPr id="3" name="Title 2">
            <a:extLst>
              <a:ext uri="{FF2B5EF4-FFF2-40B4-BE49-F238E27FC236}">
                <a16:creationId xmlns:a16="http://schemas.microsoft.com/office/drawing/2014/main" id="{C71C2B78-4B23-F5F6-DE73-DD79DD23AD93}"/>
              </a:ext>
            </a:extLst>
          </p:cNvPr>
          <p:cNvSpPr>
            <a:spLocks noGrp="1"/>
          </p:cNvSpPr>
          <p:nvPr>
            <p:ph type="title"/>
          </p:nvPr>
        </p:nvSpPr>
        <p:spPr/>
        <p:txBody>
          <a:bodyPr/>
          <a:lstStyle/>
          <a:p>
            <a:r>
              <a:rPr lang="en-SG" b="1" dirty="0"/>
              <a:t>Data Caching</a:t>
            </a:r>
            <a:br>
              <a:rPr lang="en-SG" b="1" dirty="0"/>
            </a:b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EDEC39E-09F4-050E-99D6-F22CF00F077B}"/>
              </a:ext>
            </a:extLst>
          </p:cNvPr>
          <p:cNvPicPr>
            <a:picLocks noChangeAspect="1"/>
          </p:cNvPicPr>
          <p:nvPr/>
        </p:nvPicPr>
        <p:blipFill>
          <a:blip r:embed="rId3"/>
          <a:stretch>
            <a:fillRect/>
          </a:stretch>
        </p:blipFill>
        <p:spPr>
          <a:xfrm>
            <a:off x="529661" y="4114189"/>
            <a:ext cx="7453359" cy="2363421"/>
          </a:xfrm>
          <a:prstGeom prst="rect">
            <a:avLst/>
          </a:prstGeom>
        </p:spPr>
      </p:pic>
    </p:spTree>
    <p:extLst>
      <p:ext uri="{BB962C8B-B14F-4D97-AF65-F5344CB8AC3E}">
        <p14:creationId xmlns:p14="http://schemas.microsoft.com/office/powerpoint/2010/main" val="326476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516540-F01D-935B-1789-17A2FC377FBF}"/>
              </a:ext>
            </a:extLst>
          </p:cNvPr>
          <p:cNvSpPr>
            <a:spLocks noGrp="1"/>
          </p:cNvSpPr>
          <p:nvPr>
            <p:ph idx="1"/>
          </p:nvPr>
        </p:nvSpPr>
        <p:spPr/>
        <p:txBody>
          <a:bodyPr/>
          <a:lstStyle/>
          <a:p>
            <a:r>
              <a:rPr lang="en-SG" dirty="0"/>
              <a:t>On the </a:t>
            </a:r>
            <a:r>
              <a:rPr lang="en-SG" b="1" dirty="0"/>
              <a:t>Cache management</a:t>
            </a:r>
            <a:r>
              <a:rPr lang="en-SG" dirty="0"/>
              <a:t> page you can create and manage data caches, as well as monitor the storage utilization and responsiveness of your caches.</a:t>
            </a:r>
          </a:p>
          <a:p>
            <a:r>
              <a:rPr lang="en-SG" b="1" dirty="0"/>
              <a:t>Cache storage</a:t>
            </a:r>
            <a:r>
              <a:rPr lang="en-SG" dirty="0"/>
              <a:t> information is visible in the upper-left portion of the screen. This includes the amount of storage used for both </a:t>
            </a:r>
            <a:r>
              <a:rPr lang="en-SG" i="1" dirty="0"/>
              <a:t>active</a:t>
            </a:r>
            <a:r>
              <a:rPr lang="en-SG" dirty="0"/>
              <a:t> and </a:t>
            </a:r>
            <a:r>
              <a:rPr lang="en-SG" i="1" dirty="0"/>
              <a:t>inactive</a:t>
            </a:r>
            <a:r>
              <a:rPr lang="en-SG" dirty="0"/>
              <a:t> caches. Query optimization considers only active caches for improving the performance of queries. Inactive caches are caches that have been deactivated and can't be used for query optimization.</a:t>
            </a:r>
          </a:p>
          <a:p>
            <a:r>
              <a:rPr lang="en-SG" dirty="0"/>
              <a:t>The upper-right portion of the screen shows query </a:t>
            </a:r>
            <a:r>
              <a:rPr lang="en-SG" b="1" dirty="0"/>
              <a:t>responsiveness</a:t>
            </a:r>
            <a:r>
              <a:rPr lang="en-SG" dirty="0"/>
              <a:t>. Here you can monitor how many queries ran in a specific execution time period. You can also compare the responsiveness of queries that use data caches and queries that do not use data caches.</a:t>
            </a:r>
          </a:p>
          <a:p>
            <a:r>
              <a:rPr lang="en-SG" dirty="0"/>
              <a:t>Active data caches can be viewed and managed in the </a:t>
            </a:r>
            <a:r>
              <a:rPr lang="en-SG" b="1" dirty="0"/>
              <a:t>Active data caches</a:t>
            </a:r>
            <a:r>
              <a:rPr lang="en-SG" dirty="0"/>
              <a:t> tab at the bottom of the screen. Caches that have been deactivated are listed in the </a:t>
            </a:r>
            <a:r>
              <a:rPr lang="en-SG" b="1" dirty="0"/>
              <a:t>Inactive data caches</a:t>
            </a:r>
            <a:r>
              <a:rPr lang="en-SG" dirty="0"/>
              <a:t> tab. Cache recommendations made by Watson Query can be found in the </a:t>
            </a:r>
            <a:r>
              <a:rPr lang="en-SG" b="1" dirty="0"/>
              <a:t>Recommended data caches</a:t>
            </a:r>
            <a:r>
              <a:rPr lang="en-SG" dirty="0"/>
              <a:t> tab.</a:t>
            </a:r>
          </a:p>
          <a:p>
            <a:r>
              <a:rPr lang="en-SG" dirty="0"/>
              <a:t>Select the </a:t>
            </a:r>
            <a:r>
              <a:rPr lang="en-SG" b="1" dirty="0"/>
              <a:t>Recommended data caches</a:t>
            </a:r>
            <a:r>
              <a:rPr lang="en-SG" dirty="0"/>
              <a:t> tab.</a:t>
            </a:r>
          </a:p>
          <a:p>
            <a:endParaRPr lang="en-US" dirty="0"/>
          </a:p>
        </p:txBody>
      </p:sp>
      <p:sp>
        <p:nvSpPr>
          <p:cNvPr id="3" name="Title 2">
            <a:extLst>
              <a:ext uri="{FF2B5EF4-FFF2-40B4-BE49-F238E27FC236}">
                <a16:creationId xmlns:a16="http://schemas.microsoft.com/office/drawing/2014/main" id="{A2D45DA8-A7AD-985D-D3B6-8555B79C6D9D}"/>
              </a:ext>
            </a:extLst>
          </p:cNvPr>
          <p:cNvSpPr>
            <a:spLocks noGrp="1"/>
          </p:cNvSpPr>
          <p:nvPr>
            <p:ph type="title"/>
          </p:nvPr>
        </p:nvSpPr>
        <p:spPr/>
        <p:txBody>
          <a:bodyPr/>
          <a:lstStyle/>
          <a:p>
            <a:r>
              <a:rPr lang="en-SG" b="1" dirty="0"/>
              <a:t>Data Caching</a:t>
            </a:r>
            <a:endParaRPr lang="en-US" dirty="0"/>
          </a:p>
        </p:txBody>
      </p:sp>
      <p:pic>
        <p:nvPicPr>
          <p:cNvPr id="5" name="Picture 4" descr="A screenshot of a chat&#10;&#10;Description automatically generated with medium confidence">
            <a:extLst>
              <a:ext uri="{FF2B5EF4-FFF2-40B4-BE49-F238E27FC236}">
                <a16:creationId xmlns:a16="http://schemas.microsoft.com/office/drawing/2014/main" id="{D41210D3-C02C-73C9-A9C8-E8B9C2BDFC87}"/>
              </a:ext>
            </a:extLst>
          </p:cNvPr>
          <p:cNvPicPr>
            <a:picLocks noChangeAspect="1"/>
          </p:cNvPicPr>
          <p:nvPr/>
        </p:nvPicPr>
        <p:blipFill>
          <a:blip r:embed="rId2"/>
          <a:stretch>
            <a:fillRect/>
          </a:stretch>
        </p:blipFill>
        <p:spPr>
          <a:xfrm>
            <a:off x="729465" y="4307942"/>
            <a:ext cx="7772400" cy="1975916"/>
          </a:xfrm>
          <a:prstGeom prst="rect">
            <a:avLst/>
          </a:prstGeom>
        </p:spPr>
      </p:pic>
    </p:spTree>
    <p:extLst>
      <p:ext uri="{BB962C8B-B14F-4D97-AF65-F5344CB8AC3E}">
        <p14:creationId xmlns:p14="http://schemas.microsoft.com/office/powerpoint/2010/main" val="3602542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1CE6CE-8F46-129D-B0B0-692703AA7C24}"/>
              </a:ext>
            </a:extLst>
          </p:cNvPr>
          <p:cNvSpPr>
            <a:spLocks noGrp="1"/>
          </p:cNvSpPr>
          <p:nvPr>
            <p:ph idx="1"/>
          </p:nvPr>
        </p:nvSpPr>
        <p:spPr>
          <a:xfrm>
            <a:off x="363256" y="1290251"/>
            <a:ext cx="11442921" cy="4574540"/>
          </a:xfrm>
        </p:spPr>
        <p:txBody>
          <a:bodyPr/>
          <a:lstStyle/>
          <a:p>
            <a:r>
              <a:rPr lang="en-SG" sz="1100" b="1" dirty="0"/>
              <a:t>To improve query performance:</a:t>
            </a:r>
            <a:endParaRPr lang="en-SG" sz="1100" dirty="0"/>
          </a:p>
          <a:p>
            <a:pPr marL="9525" indent="-9525"/>
            <a:r>
              <a:rPr lang="en-SG" sz="1100" dirty="0"/>
              <a:t> </a:t>
            </a:r>
            <a:r>
              <a:rPr lang="en-SG" sz="1000" dirty="0"/>
              <a:t>- Cache can be created locally to store query results.</a:t>
            </a:r>
            <a:br>
              <a:rPr lang="en-SG" sz="1000" dirty="0"/>
            </a:br>
            <a:br>
              <a:rPr lang="en-SG" sz="1000" dirty="0"/>
            </a:br>
            <a:r>
              <a:rPr lang="en-SG" sz="1000" dirty="0"/>
              <a:t> - query engine will automatically determine whether data can be served from a cache rather than the base data source(s), resulting in </a:t>
            </a:r>
            <a:br>
              <a:rPr lang="en-SG" sz="1000" dirty="0"/>
            </a:br>
            <a:r>
              <a:rPr lang="en-SG" sz="1000" dirty="0"/>
              <a:t>    improved query performance.</a:t>
            </a:r>
            <a:br>
              <a:rPr lang="en-SG" sz="1000" dirty="0"/>
            </a:br>
            <a:br>
              <a:rPr lang="en-SG" sz="1000" dirty="0"/>
            </a:br>
            <a:r>
              <a:rPr lang="en-SG" sz="1000" dirty="0"/>
              <a:t>- Watson Query can recommend caches that would improve query performance, and even write the SQL to create them, based on query </a:t>
            </a:r>
            <a:br>
              <a:rPr lang="en-SG" sz="1000" dirty="0"/>
            </a:br>
            <a:r>
              <a:rPr lang="en-SG" sz="1000" dirty="0"/>
              <a:t>   history.</a:t>
            </a:r>
            <a:br>
              <a:rPr lang="en-SG" sz="1000" dirty="0"/>
            </a:br>
            <a:br>
              <a:rPr lang="en-SG" sz="1000" dirty="0"/>
            </a:br>
            <a:r>
              <a:rPr lang="en-SG" sz="1000" dirty="0"/>
              <a:t>- Caches can be refreshed frequently (every hour, for example) to ensure the cached data remains current.</a:t>
            </a:r>
            <a:br>
              <a:rPr lang="en-SG" sz="1000" dirty="0"/>
            </a:br>
            <a:br>
              <a:rPr lang="en-SG" sz="1000" dirty="0"/>
            </a:br>
            <a:r>
              <a:rPr lang="en-SG" sz="1000" dirty="0"/>
              <a:t>- On </a:t>
            </a:r>
            <a:r>
              <a:rPr lang="en-SG" sz="1000" b="1" dirty="0"/>
              <a:t>the Cache management page </a:t>
            </a:r>
            <a:r>
              <a:rPr lang="en-SG" sz="1000" dirty="0"/>
              <a:t>you can create and manage data caches, as well as monitor the storage utilization and responsiveness of your caches.</a:t>
            </a:r>
            <a:br>
              <a:rPr lang="en-SG" sz="1000" dirty="0"/>
            </a:br>
            <a:br>
              <a:rPr lang="en-SG" sz="1000" dirty="0"/>
            </a:br>
            <a:r>
              <a:rPr lang="en-SG" sz="1000" dirty="0"/>
              <a:t>- </a:t>
            </a:r>
            <a:r>
              <a:rPr lang="en-SG" sz="1100" b="1" dirty="0"/>
              <a:t>Cache storage</a:t>
            </a:r>
            <a:r>
              <a:rPr lang="en-SG" sz="1100" dirty="0"/>
              <a:t> information is visible in the upper-left portion of the screen. This includes the amount of storage used for both </a:t>
            </a:r>
            <a:r>
              <a:rPr lang="en-SG" sz="1100" i="1" dirty="0"/>
              <a:t>active</a:t>
            </a:r>
            <a:r>
              <a:rPr lang="en-SG" sz="1100" dirty="0"/>
              <a:t> and </a:t>
            </a:r>
            <a:r>
              <a:rPr lang="en-SG" sz="1100" i="1" dirty="0"/>
              <a:t>inactive</a:t>
            </a:r>
            <a:r>
              <a:rPr lang="en-SG" sz="1100" dirty="0"/>
              <a:t> caches. Query optimization considers only active caches for improving the performance of queries. Inactive caches are caches that have been deactivated and can't be used for query optimization.</a:t>
            </a:r>
            <a:endParaRPr lang="en-SG" sz="1000" dirty="0"/>
          </a:p>
          <a:p>
            <a:endParaRPr lang="en-SG" dirty="0"/>
          </a:p>
        </p:txBody>
      </p:sp>
      <p:sp>
        <p:nvSpPr>
          <p:cNvPr id="3" name="Title 2">
            <a:extLst>
              <a:ext uri="{FF2B5EF4-FFF2-40B4-BE49-F238E27FC236}">
                <a16:creationId xmlns:a16="http://schemas.microsoft.com/office/drawing/2014/main" id="{66485409-985B-A0FA-40F4-9FEB77397D82}"/>
              </a:ext>
            </a:extLst>
          </p:cNvPr>
          <p:cNvSpPr>
            <a:spLocks noGrp="1"/>
          </p:cNvSpPr>
          <p:nvPr>
            <p:ph type="title"/>
          </p:nvPr>
        </p:nvSpPr>
        <p:spPr/>
        <p:txBody>
          <a:bodyPr/>
          <a:lstStyle/>
          <a:p>
            <a:r>
              <a:rPr lang="en-US" dirty="0"/>
              <a:t>Intelligent caching</a:t>
            </a:r>
          </a:p>
        </p:txBody>
      </p:sp>
      <p:pic>
        <p:nvPicPr>
          <p:cNvPr id="5" name="Picture 4" descr="A screenshot of a computer&#10;&#10;Description automatically generated with low confidence">
            <a:extLst>
              <a:ext uri="{FF2B5EF4-FFF2-40B4-BE49-F238E27FC236}">
                <a16:creationId xmlns:a16="http://schemas.microsoft.com/office/drawing/2014/main" id="{7A4C8744-8A37-6672-EE62-83510D8D2DF7}"/>
              </a:ext>
            </a:extLst>
          </p:cNvPr>
          <p:cNvPicPr>
            <a:picLocks noChangeAspect="1"/>
          </p:cNvPicPr>
          <p:nvPr/>
        </p:nvPicPr>
        <p:blipFill>
          <a:blip r:embed="rId2"/>
          <a:stretch>
            <a:fillRect/>
          </a:stretch>
        </p:blipFill>
        <p:spPr>
          <a:xfrm>
            <a:off x="363255" y="3654682"/>
            <a:ext cx="8861789" cy="2793114"/>
          </a:xfrm>
          <a:prstGeom prst="rect">
            <a:avLst/>
          </a:prstGeom>
        </p:spPr>
      </p:pic>
    </p:spTree>
    <p:extLst>
      <p:ext uri="{BB962C8B-B14F-4D97-AF65-F5344CB8AC3E}">
        <p14:creationId xmlns:p14="http://schemas.microsoft.com/office/powerpoint/2010/main" val="1783007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34464B-7386-6D79-72E8-FBE2D9B5C253}"/>
              </a:ext>
            </a:extLst>
          </p:cNvPr>
          <p:cNvSpPr>
            <a:spLocks noGrp="1"/>
          </p:cNvSpPr>
          <p:nvPr>
            <p:ph idx="1"/>
          </p:nvPr>
        </p:nvSpPr>
        <p:spPr/>
        <p:txBody>
          <a:bodyPr/>
          <a:lstStyle/>
          <a:p>
            <a:r>
              <a:rPr lang="en-SG" sz="1200" dirty="0"/>
              <a:t>The upper-right portion of the screen shows query </a:t>
            </a:r>
            <a:r>
              <a:rPr lang="en-SG" sz="1200" b="1" dirty="0"/>
              <a:t>responsiveness</a:t>
            </a:r>
            <a:r>
              <a:rPr lang="en-SG" sz="1200" dirty="0"/>
              <a:t>. Here you can monitor how many queries ran in a specific execution time period. You can also compare the responsiveness of queries that use data caches and queries that do not use data caches.</a:t>
            </a:r>
          </a:p>
          <a:p>
            <a:r>
              <a:rPr lang="en-SG" sz="1200" dirty="0"/>
              <a:t>Active data caches can be viewed and managed in the </a:t>
            </a:r>
            <a:r>
              <a:rPr lang="en-SG" sz="1200" b="1" dirty="0"/>
              <a:t>Active data caches</a:t>
            </a:r>
            <a:r>
              <a:rPr lang="en-SG" sz="1200" dirty="0"/>
              <a:t> tab at the bottom of the screen. Caches that have been deactivated are listed in the </a:t>
            </a:r>
            <a:r>
              <a:rPr lang="en-SG" sz="1200" b="1" dirty="0"/>
              <a:t>Inactive data caches</a:t>
            </a:r>
            <a:r>
              <a:rPr lang="en-SG" sz="1200" dirty="0"/>
              <a:t> tab. Cache recommendations made by Watson Query can be found in the </a:t>
            </a:r>
            <a:r>
              <a:rPr lang="en-SG" sz="1200" b="1" dirty="0"/>
              <a:t>Recommended data caches</a:t>
            </a:r>
            <a:r>
              <a:rPr lang="en-SG" sz="1200" dirty="0"/>
              <a:t> tab.</a:t>
            </a:r>
          </a:p>
          <a:p>
            <a:pPr>
              <a:buFont typeface="+mj-lt"/>
              <a:buAutoNum type="arabicPeriod"/>
            </a:pPr>
            <a:r>
              <a:rPr lang="en-SG" sz="1200" dirty="0"/>
              <a:t>Select the </a:t>
            </a:r>
            <a:r>
              <a:rPr lang="en-SG" sz="1200" b="1" dirty="0"/>
              <a:t>Recommended data caches</a:t>
            </a:r>
            <a:r>
              <a:rPr lang="en-SG" sz="1200" dirty="0"/>
              <a:t> tab.</a:t>
            </a:r>
          </a:p>
          <a:p>
            <a:pPr>
              <a:buFont typeface="+mj-lt"/>
              <a:buAutoNum type="arabicPeriod" startAt="2"/>
            </a:pPr>
            <a:r>
              <a:rPr lang="en-SG" sz="1200" dirty="0"/>
              <a:t>Click the </a:t>
            </a:r>
            <a:r>
              <a:rPr lang="en-SG" sz="1200" b="1" dirty="0"/>
              <a:t>Find recommendations</a:t>
            </a:r>
            <a:r>
              <a:rPr lang="en-SG" sz="1200" dirty="0"/>
              <a:t> button.</a:t>
            </a:r>
          </a:p>
          <a:p>
            <a:pPr>
              <a:buFont typeface="+mj-lt"/>
              <a:buAutoNum type="arabicPeriod" startAt="2"/>
            </a:pPr>
            <a:r>
              <a:rPr lang="en-SG" sz="1200" dirty="0"/>
              <a:t>When warned that new recommendations will replace existing recommendations, click </a:t>
            </a:r>
            <a:r>
              <a:rPr lang="en-SG" sz="1200" b="1" dirty="0"/>
              <a:t>Continue</a:t>
            </a:r>
            <a:r>
              <a:rPr lang="en-SG" sz="1200" dirty="0"/>
              <a:t>.</a:t>
            </a:r>
          </a:p>
          <a:p>
            <a:r>
              <a:rPr lang="en-SG" sz="1200" dirty="0"/>
              <a:t>The cache recommendation engine uses two models to generate recommendations. The </a:t>
            </a:r>
            <a:r>
              <a:rPr lang="en-SG" sz="1200" i="1" dirty="0"/>
              <a:t>rule-based model</a:t>
            </a:r>
            <a:r>
              <a:rPr lang="en-SG" sz="1200" dirty="0"/>
              <a:t> uses sophisticated heuristics to determine which cache candidates help the input query workload. The </a:t>
            </a:r>
            <a:r>
              <a:rPr lang="en-SG" sz="1200" i="1" dirty="0"/>
              <a:t>machine learning-based model</a:t>
            </a:r>
            <a:r>
              <a:rPr lang="en-SG" sz="1200" dirty="0"/>
              <a:t> uses a pre-trained machine learning model that detects underlying query patterns and predicts caches that could help a potential future query workload.</a:t>
            </a:r>
          </a:p>
          <a:p>
            <a:r>
              <a:rPr lang="en-SG" sz="1200" dirty="0"/>
              <a:t>The cache recommendation engine uses two models to generate recommendations. The </a:t>
            </a:r>
            <a:r>
              <a:rPr lang="en-SG" sz="1200" i="1" dirty="0"/>
              <a:t>rule-based model</a:t>
            </a:r>
            <a:r>
              <a:rPr lang="en-SG" sz="1200" dirty="0"/>
              <a:t> uses sophisticated heuristics to determine which cache candidates help the input query workload. The </a:t>
            </a:r>
            <a:r>
              <a:rPr lang="en-SG" sz="1200" i="1" dirty="0"/>
              <a:t>machine learning-based model</a:t>
            </a:r>
            <a:r>
              <a:rPr lang="en-SG" sz="1200" dirty="0"/>
              <a:t> uses a pre-trained machine learning model that detects underlying query patterns and predicts caches that could help a potential future query workload.</a:t>
            </a:r>
          </a:p>
          <a:p>
            <a:r>
              <a:rPr lang="en-SG" sz="1200" dirty="0"/>
              <a:t>Both models produce a ranked list of cache candidates that are consolidated by the engine to generate a final set of recommendations.</a:t>
            </a:r>
          </a:p>
          <a:p>
            <a:r>
              <a:rPr lang="en-SG" sz="1200" dirty="0"/>
              <a:t>In addition to cache creation recommendations, the engine may also recommend disabling and deleting caches based on past usage and other metrics. These recommendations appear in the active and inactive caches tabs for existing caches.</a:t>
            </a:r>
          </a:p>
          <a:p>
            <a:r>
              <a:rPr lang="en-SG" sz="1200" dirty="0"/>
              <a:t>The recommendation engine works in the background, allowing you to navigate to another screen and come back later. However, because you haven't executed a query workload yet, there are not enough input queries to </a:t>
            </a:r>
            <a:r>
              <a:rPr lang="en-SG" sz="1200" dirty="0" err="1"/>
              <a:t>analyze</a:t>
            </a:r>
            <a:r>
              <a:rPr lang="en-SG" sz="1200" dirty="0"/>
              <a:t> and make recommendations from. Therefore, the recommendation table is likely to be empty at this point.</a:t>
            </a:r>
          </a:p>
          <a:p>
            <a:r>
              <a:rPr lang="en-SG" sz="1200" dirty="0"/>
              <a:t>Let's run a query workload so that actual recommendations can be made..</a:t>
            </a:r>
          </a:p>
          <a:p>
            <a:endParaRPr lang="en-SG" dirty="0"/>
          </a:p>
          <a:p>
            <a:endParaRPr lang="en-SG" dirty="0"/>
          </a:p>
          <a:p>
            <a:endParaRPr lang="en-SG" dirty="0"/>
          </a:p>
          <a:p>
            <a:r>
              <a:rPr lang="en-SG" dirty="0"/>
              <a:t>	</a:t>
            </a:r>
            <a:endParaRPr lang="en-US" dirty="0"/>
          </a:p>
        </p:txBody>
      </p:sp>
      <p:sp>
        <p:nvSpPr>
          <p:cNvPr id="3" name="Title 2">
            <a:extLst>
              <a:ext uri="{FF2B5EF4-FFF2-40B4-BE49-F238E27FC236}">
                <a16:creationId xmlns:a16="http://schemas.microsoft.com/office/drawing/2014/main" id="{0D040DE6-DE21-A1E8-946A-E85ED18D138D}"/>
              </a:ext>
            </a:extLst>
          </p:cNvPr>
          <p:cNvSpPr>
            <a:spLocks noGrp="1"/>
          </p:cNvSpPr>
          <p:nvPr>
            <p:ph type="title"/>
          </p:nvPr>
        </p:nvSpPr>
        <p:spPr/>
        <p:txBody>
          <a:bodyPr/>
          <a:lstStyle/>
          <a:p>
            <a:r>
              <a:rPr lang="en-US" b="1" dirty="0"/>
              <a:t>Cache Management</a:t>
            </a:r>
          </a:p>
        </p:txBody>
      </p:sp>
    </p:spTree>
    <p:extLst>
      <p:ext uri="{BB962C8B-B14F-4D97-AF65-F5344CB8AC3E}">
        <p14:creationId xmlns:p14="http://schemas.microsoft.com/office/powerpoint/2010/main" val="2926652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C729B9-F1B8-FF0A-B69C-A9AC2B15935E}"/>
              </a:ext>
            </a:extLst>
          </p:cNvPr>
          <p:cNvSpPr>
            <a:spLocks noGrp="1"/>
          </p:cNvSpPr>
          <p:nvPr>
            <p:ph type="title"/>
          </p:nvPr>
        </p:nvSpPr>
        <p:spPr/>
        <p:txBody>
          <a:bodyPr/>
          <a:lstStyle/>
          <a:p>
            <a:r>
              <a:rPr lang="en-US" b="1" dirty="0"/>
              <a:t>Run Query workload</a:t>
            </a:r>
          </a:p>
        </p:txBody>
      </p:sp>
      <p:sp>
        <p:nvSpPr>
          <p:cNvPr id="5" name="TextBox 4">
            <a:extLst>
              <a:ext uri="{FF2B5EF4-FFF2-40B4-BE49-F238E27FC236}">
                <a16:creationId xmlns:a16="http://schemas.microsoft.com/office/drawing/2014/main" id="{A61EA58E-8004-113B-47B0-799C297276D7}"/>
              </a:ext>
            </a:extLst>
          </p:cNvPr>
          <p:cNvSpPr txBox="1"/>
          <p:nvPr/>
        </p:nvSpPr>
        <p:spPr>
          <a:xfrm>
            <a:off x="174171" y="1632857"/>
            <a:ext cx="11442922" cy="1754326"/>
          </a:xfrm>
          <a:prstGeom prst="rect">
            <a:avLst/>
          </a:prstGeom>
          <a:noFill/>
        </p:spPr>
        <p:txBody>
          <a:bodyPr wrap="square" rtlCol="0">
            <a:spAutoFit/>
          </a:bodyPr>
          <a:lstStyle/>
          <a:p>
            <a:r>
              <a:rPr lang="en-SG" dirty="0"/>
              <a:t>You will now run a query workload against Watson Query using the same </a:t>
            </a:r>
            <a:r>
              <a:rPr lang="en-SG" dirty="0" err="1"/>
              <a:t>Jupyter</a:t>
            </a:r>
            <a:r>
              <a:rPr lang="en-SG" dirty="0"/>
              <a:t> notebook you used earlier. Recall that you previously completed the work in </a:t>
            </a:r>
            <a:r>
              <a:rPr lang="en-SG" b="1" dirty="0"/>
              <a:t>Section 1</a:t>
            </a:r>
            <a:r>
              <a:rPr lang="en-SG" dirty="0"/>
              <a:t> and </a:t>
            </a:r>
            <a:r>
              <a:rPr lang="en-SG" b="1" dirty="0"/>
              <a:t>Section 2</a:t>
            </a:r>
            <a:r>
              <a:rPr lang="en-SG" dirty="0"/>
              <a:t> and your notebook still has a connection to the Watson Query service:</a:t>
            </a:r>
            <a:br>
              <a:rPr lang="en-SG" dirty="0"/>
            </a:br>
            <a:endParaRPr lang="en-SG" dirty="0"/>
          </a:p>
          <a:p>
            <a:pPr>
              <a:buFont typeface="+mj-lt"/>
              <a:buAutoNum type="arabicPeriod"/>
            </a:pPr>
            <a:r>
              <a:rPr lang="en-SG" dirty="0"/>
              <a:t>Switch to the browser window where you currently have the </a:t>
            </a:r>
            <a:r>
              <a:rPr lang="en-SG" b="1" dirty="0"/>
              <a:t>Data Virtualization Lab Notebook</a:t>
            </a:r>
            <a:r>
              <a:rPr lang="en-SG" dirty="0"/>
              <a:t> running.</a:t>
            </a:r>
          </a:p>
          <a:p>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1C4AB16A-CF15-0FD1-585F-77AC741855EF}"/>
              </a:ext>
            </a:extLst>
          </p:cNvPr>
          <p:cNvPicPr>
            <a:picLocks noChangeAspect="1"/>
          </p:cNvPicPr>
          <p:nvPr/>
        </p:nvPicPr>
        <p:blipFill>
          <a:blip r:embed="rId2"/>
          <a:stretch>
            <a:fillRect/>
          </a:stretch>
        </p:blipFill>
        <p:spPr>
          <a:xfrm>
            <a:off x="1393371" y="3183804"/>
            <a:ext cx="7772400" cy="3047056"/>
          </a:xfrm>
          <a:prstGeom prst="rect">
            <a:avLst/>
          </a:prstGeom>
        </p:spPr>
      </p:pic>
    </p:spTree>
    <p:extLst>
      <p:ext uri="{BB962C8B-B14F-4D97-AF65-F5344CB8AC3E}">
        <p14:creationId xmlns:p14="http://schemas.microsoft.com/office/powerpoint/2010/main" val="28684105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6570E0-13E1-919C-14FD-F8F270F283BC}"/>
              </a:ext>
            </a:extLst>
          </p:cNvPr>
          <p:cNvSpPr>
            <a:spLocks noGrp="1"/>
          </p:cNvSpPr>
          <p:nvPr>
            <p:ph idx="1"/>
          </p:nvPr>
        </p:nvSpPr>
        <p:spPr/>
        <p:txBody>
          <a:bodyPr/>
          <a:lstStyle/>
          <a:p>
            <a:pPr>
              <a:buFont typeface="+mj-lt"/>
              <a:buAutoNum type="arabicPeriod" startAt="2"/>
            </a:pPr>
            <a:r>
              <a:rPr lang="en-SG" dirty="0"/>
              <a:t>Follow the instructions in </a:t>
            </a:r>
            <a:r>
              <a:rPr lang="en-SG" b="1" dirty="0"/>
              <a:t>Section #3</a:t>
            </a:r>
            <a:r>
              <a:rPr lang="en-SG" dirty="0"/>
              <a:t> to run a series of complex queries against your virtual objects.</a:t>
            </a:r>
          </a:p>
          <a:p>
            <a:pPr>
              <a:buFont typeface="+mj-lt"/>
              <a:buAutoNum type="arabicPeriod" startAt="2"/>
            </a:pPr>
            <a:r>
              <a:rPr lang="en-SG" dirty="0"/>
              <a:t>Once all of the queries have finished running, </a:t>
            </a:r>
            <a:r>
              <a:rPr lang="en-SG" b="1" i="1" dirty="0"/>
              <a:t>wait at least five minutes before proceeding</a:t>
            </a:r>
            <a:r>
              <a:rPr lang="en-SG" dirty="0"/>
              <a:t>. This should allow the captured queries to be pulled into Watson Query's </a:t>
            </a:r>
            <a:r>
              <a:rPr lang="en-SG" dirty="0" err="1"/>
              <a:t>metastore</a:t>
            </a:r>
            <a:r>
              <a:rPr lang="en-SG" dirty="0"/>
              <a:t> (which is where the cache management panel and the recommendation engine get query information). The default collection interval time is five minutes.</a:t>
            </a:r>
          </a:p>
          <a:p>
            <a:r>
              <a:rPr lang="en-SG" dirty="0"/>
              <a:t>You no longer require this notebook after this point and can close the browser window (or tab) if you like.</a:t>
            </a:r>
          </a:p>
          <a:p>
            <a:endParaRPr lang="en-SG" dirty="0"/>
          </a:p>
          <a:p>
            <a:r>
              <a:rPr lang="en-SG" b="1" dirty="0"/>
              <a:t>Generate Cache Recommendations</a:t>
            </a:r>
          </a:p>
          <a:p>
            <a:r>
              <a:rPr lang="en-SG" dirty="0"/>
              <a:t>Now that you've issued a number of queries against Watson Query, check to see if there are any data cache recommendations based on that workload.</a:t>
            </a:r>
          </a:p>
          <a:p>
            <a:pPr>
              <a:buFont typeface="+mj-lt"/>
              <a:buAutoNum type="arabicPeriod"/>
            </a:pPr>
            <a:r>
              <a:rPr lang="en-SG" dirty="0"/>
              <a:t>Select </a:t>
            </a:r>
            <a:r>
              <a:rPr lang="en-SG" b="1" dirty="0"/>
              <a:t>Virtualization &gt; Cache management</a:t>
            </a:r>
            <a:r>
              <a:rPr lang="en-SG" dirty="0"/>
              <a:t> from the side menu.</a:t>
            </a:r>
          </a:p>
          <a:p>
            <a:endParaRPr lang="en-SG" dirty="0"/>
          </a:p>
          <a:p>
            <a:endParaRPr lang="en-US" dirty="0"/>
          </a:p>
        </p:txBody>
      </p:sp>
      <p:sp>
        <p:nvSpPr>
          <p:cNvPr id="3" name="Title 2">
            <a:extLst>
              <a:ext uri="{FF2B5EF4-FFF2-40B4-BE49-F238E27FC236}">
                <a16:creationId xmlns:a16="http://schemas.microsoft.com/office/drawing/2014/main" id="{B257AE7D-744B-FD54-DF2D-3E11B67F82D5}"/>
              </a:ext>
            </a:extLst>
          </p:cNvPr>
          <p:cNvSpPr>
            <a:spLocks noGrp="1"/>
          </p:cNvSpPr>
          <p:nvPr>
            <p:ph type="title"/>
          </p:nvPr>
        </p:nvSpPr>
        <p:spPr/>
        <p:txBody>
          <a:bodyPr/>
          <a:lstStyle/>
          <a:p>
            <a:r>
              <a:rPr lang="en-US" b="1" dirty="0"/>
              <a:t>Run Query workload</a:t>
            </a:r>
            <a:endParaRPr lang="en-US" dirty="0"/>
          </a:p>
        </p:txBody>
      </p:sp>
      <p:pic>
        <p:nvPicPr>
          <p:cNvPr id="5" name="Picture 4" descr="A picture containing screenshot, software&#10;&#10;Description automatically generated">
            <a:extLst>
              <a:ext uri="{FF2B5EF4-FFF2-40B4-BE49-F238E27FC236}">
                <a16:creationId xmlns:a16="http://schemas.microsoft.com/office/drawing/2014/main" id="{EF22DFFD-1147-4E93-9EB5-9F06EA8F8388}"/>
              </a:ext>
            </a:extLst>
          </p:cNvPr>
          <p:cNvPicPr>
            <a:picLocks noChangeAspect="1"/>
          </p:cNvPicPr>
          <p:nvPr/>
        </p:nvPicPr>
        <p:blipFill>
          <a:blip r:embed="rId2"/>
          <a:stretch>
            <a:fillRect/>
          </a:stretch>
        </p:blipFill>
        <p:spPr>
          <a:xfrm>
            <a:off x="226336" y="4297112"/>
            <a:ext cx="6473228" cy="2132831"/>
          </a:xfrm>
          <a:prstGeom prst="rect">
            <a:avLst/>
          </a:prstGeom>
        </p:spPr>
      </p:pic>
    </p:spTree>
    <p:extLst>
      <p:ext uri="{BB962C8B-B14F-4D97-AF65-F5344CB8AC3E}">
        <p14:creationId xmlns:p14="http://schemas.microsoft.com/office/powerpoint/2010/main" val="20692952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E9702-C6B2-1F1A-D613-61B22509BBA3}"/>
              </a:ext>
            </a:extLst>
          </p:cNvPr>
          <p:cNvSpPr>
            <a:spLocks noGrp="1"/>
          </p:cNvSpPr>
          <p:nvPr>
            <p:ph idx="1"/>
          </p:nvPr>
        </p:nvSpPr>
        <p:spPr/>
        <p:txBody>
          <a:bodyPr/>
          <a:lstStyle/>
          <a:p>
            <a:r>
              <a:rPr lang="en-SG" dirty="0"/>
              <a:t>Select the </a:t>
            </a:r>
            <a:r>
              <a:rPr lang="en-SG" b="1" dirty="0"/>
              <a:t>Queries</a:t>
            </a:r>
            <a:r>
              <a:rPr lang="en-SG" dirty="0"/>
              <a:t> tab.</a:t>
            </a:r>
          </a:p>
          <a:p>
            <a:pPr>
              <a:buFont typeface="+mj-lt"/>
              <a:buAutoNum type="arabicPeriod" startAt="3"/>
            </a:pPr>
            <a:r>
              <a:rPr lang="en-SG" dirty="0"/>
              <a:t>Click the </a:t>
            </a:r>
            <a:r>
              <a:rPr lang="en-SG" b="1" dirty="0"/>
              <a:t>SQL</a:t>
            </a:r>
            <a:r>
              <a:rPr lang="en-SG" dirty="0"/>
              <a:t> header once to sort the list.</a:t>
            </a:r>
          </a:p>
          <a:p>
            <a:r>
              <a:rPr lang="en-SG" dirty="0"/>
              <a:t>The queries you ran in the </a:t>
            </a:r>
            <a:r>
              <a:rPr lang="en-SG" dirty="0" err="1"/>
              <a:t>Jupyter</a:t>
            </a:r>
            <a:r>
              <a:rPr lang="en-SG" dirty="0"/>
              <a:t> notebook should all be listed, along with the number of times each query was executed and the average response time. You should see queries with </a:t>
            </a:r>
            <a:r>
              <a:rPr lang="en-SG" b="1" dirty="0"/>
              <a:t>/*Q1*/</a:t>
            </a:r>
            <a:r>
              <a:rPr lang="en-SG" dirty="0"/>
              <a:t>, </a:t>
            </a:r>
            <a:r>
              <a:rPr lang="en-SG" b="1" dirty="0"/>
              <a:t>/*Q2*/</a:t>
            </a:r>
            <a:r>
              <a:rPr lang="en-SG" dirty="0"/>
              <a:t>, </a:t>
            </a:r>
            <a:r>
              <a:rPr lang="en-SG" b="1" dirty="0"/>
              <a:t>/*Q3*/</a:t>
            </a:r>
            <a:r>
              <a:rPr lang="en-SG" dirty="0"/>
              <a:t>, and </a:t>
            </a:r>
            <a:r>
              <a:rPr lang="en-SG" b="1" dirty="0"/>
              <a:t>/*Q4*/</a:t>
            </a:r>
            <a:r>
              <a:rPr lang="en-SG" dirty="0"/>
              <a:t> in the SQL text, with five total executions each. If you do not see this, or you only see a portion of the statement executions, then the query details haven't been fully extracted into Watson Query's </a:t>
            </a:r>
            <a:r>
              <a:rPr lang="en-SG" dirty="0" err="1"/>
              <a:t>metastore</a:t>
            </a:r>
            <a:r>
              <a:rPr lang="en-SG" dirty="0"/>
              <a:t> yet. As suggested above, wait a few minutes and refresh the page (similarly, you can toggle the table filter between </a:t>
            </a:r>
            <a:r>
              <a:rPr lang="en-SG" b="1" dirty="0"/>
              <a:t>Last 7 days</a:t>
            </a:r>
            <a:r>
              <a:rPr lang="en-SG" dirty="0"/>
              <a:t> and </a:t>
            </a:r>
            <a:r>
              <a:rPr lang="en-SG" b="1" dirty="0"/>
              <a:t>Last 24 hours</a:t>
            </a:r>
            <a:r>
              <a:rPr lang="en-SG" dirty="0"/>
              <a:t>).</a:t>
            </a:r>
          </a:p>
          <a:p>
            <a:r>
              <a:rPr lang="en-SG" b="1" dirty="0"/>
              <a:t>Note:</a:t>
            </a:r>
            <a:r>
              <a:rPr lang="en-SG" dirty="0"/>
              <a:t> There is currently an issue in Watson Query with the average response time sometimes being reported incorrectly (the product development team is aware). The individual queries in your query workload did not actually take minutes to run as it might show for you.</a:t>
            </a:r>
          </a:p>
          <a:p>
            <a:pPr>
              <a:buFont typeface="+mj-lt"/>
              <a:buAutoNum type="arabicPeriod" startAt="4"/>
            </a:pPr>
            <a:r>
              <a:rPr lang="en-SG" dirty="0"/>
              <a:t>Select the </a:t>
            </a:r>
            <a:r>
              <a:rPr lang="en-SG" b="1" dirty="0"/>
              <a:t>Data caches</a:t>
            </a:r>
            <a:r>
              <a:rPr lang="en-SG" dirty="0"/>
              <a:t> tab.</a:t>
            </a:r>
          </a:p>
          <a:p>
            <a:endParaRPr lang="en-US" dirty="0"/>
          </a:p>
        </p:txBody>
      </p:sp>
      <p:sp>
        <p:nvSpPr>
          <p:cNvPr id="3" name="Title 2">
            <a:extLst>
              <a:ext uri="{FF2B5EF4-FFF2-40B4-BE49-F238E27FC236}">
                <a16:creationId xmlns:a16="http://schemas.microsoft.com/office/drawing/2014/main" id="{8E4FEE36-70BE-6D84-A9C1-F4D40DA7DB2A}"/>
              </a:ext>
            </a:extLst>
          </p:cNvPr>
          <p:cNvSpPr>
            <a:spLocks noGrp="1"/>
          </p:cNvSpPr>
          <p:nvPr>
            <p:ph type="title"/>
          </p:nvPr>
        </p:nvSpPr>
        <p:spPr/>
        <p:txBody>
          <a:bodyPr/>
          <a:lstStyle/>
          <a:p>
            <a:r>
              <a:rPr lang="en-US" b="1" dirty="0"/>
              <a:t>Run Query workload</a:t>
            </a: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DBA79245-F999-11F8-45FC-38991B81640D}"/>
              </a:ext>
            </a:extLst>
          </p:cNvPr>
          <p:cNvPicPr>
            <a:picLocks noChangeAspect="1"/>
          </p:cNvPicPr>
          <p:nvPr/>
        </p:nvPicPr>
        <p:blipFill>
          <a:blip r:embed="rId2"/>
          <a:stretch>
            <a:fillRect/>
          </a:stretch>
        </p:blipFill>
        <p:spPr>
          <a:xfrm>
            <a:off x="363255" y="4106281"/>
            <a:ext cx="6734662" cy="2384321"/>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F0869479-A25B-5E88-C858-5FCC6849F567}"/>
              </a:ext>
            </a:extLst>
          </p:cNvPr>
          <p:cNvPicPr>
            <a:picLocks noChangeAspect="1"/>
          </p:cNvPicPr>
          <p:nvPr/>
        </p:nvPicPr>
        <p:blipFill>
          <a:blip r:embed="rId3"/>
          <a:stretch>
            <a:fillRect/>
          </a:stretch>
        </p:blipFill>
        <p:spPr>
          <a:xfrm>
            <a:off x="7129910" y="4229484"/>
            <a:ext cx="4644273" cy="2132831"/>
          </a:xfrm>
          <a:prstGeom prst="rect">
            <a:avLst/>
          </a:prstGeom>
        </p:spPr>
      </p:pic>
    </p:spTree>
    <p:extLst>
      <p:ext uri="{BB962C8B-B14F-4D97-AF65-F5344CB8AC3E}">
        <p14:creationId xmlns:p14="http://schemas.microsoft.com/office/powerpoint/2010/main" val="180409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BD8092-B275-E276-D00A-758E84572E71}"/>
              </a:ext>
            </a:extLst>
          </p:cNvPr>
          <p:cNvSpPr>
            <a:spLocks noGrp="1"/>
          </p:cNvSpPr>
          <p:nvPr>
            <p:ph idx="1"/>
          </p:nvPr>
        </p:nvSpPr>
        <p:spPr/>
        <p:txBody>
          <a:bodyPr/>
          <a:lstStyle/>
          <a:p>
            <a:r>
              <a:rPr lang="en-SG" b="1" dirty="0"/>
              <a:t>Monitoring the platform</a:t>
            </a:r>
          </a:p>
          <a:p>
            <a:r>
              <a:rPr lang="en-SG" dirty="0"/>
              <a:t>From the IBM Cloud Pak® for Data web client, you can monitor the services that are running on the platform, understand how you are using cluster resources, and be aware of issues as they arise. You can also set quotas on the platform, individual services, and on projects to help mitigate unexpected spikes in resource use.</a:t>
            </a:r>
          </a:p>
          <a:p>
            <a:r>
              <a:rPr lang="en-SG" b="1" dirty="0"/>
              <a:t>Accessing the Monitoring page</a:t>
            </a:r>
          </a:p>
          <a:p>
            <a:pPr>
              <a:buFont typeface="Arial" panose="020B0604020202020204" pitchFamily="34" charset="0"/>
              <a:buChar char="•"/>
            </a:pPr>
            <a:r>
              <a:rPr lang="en-SG" dirty="0"/>
              <a:t>Required permissions: To access the Monitoring page, you must have one of the following permissions: Administer platform</a:t>
            </a:r>
          </a:p>
          <a:p>
            <a:pPr>
              <a:buFont typeface="Arial" panose="020B0604020202020204" pitchFamily="34" charset="0"/>
              <a:buChar char="•"/>
            </a:pPr>
            <a:r>
              <a:rPr lang="en-SG" dirty="0"/>
              <a:t>Manage platform health</a:t>
            </a:r>
          </a:p>
          <a:p>
            <a:pPr>
              <a:buFont typeface="Arial" panose="020B0604020202020204" pitchFamily="34" charset="0"/>
              <a:buChar char="•"/>
            </a:pPr>
            <a:r>
              <a:rPr lang="en-SG" dirty="0"/>
              <a:t>View platform health (read-only access)</a:t>
            </a:r>
          </a:p>
          <a:p>
            <a:pPr>
              <a:buFont typeface="+mj-lt"/>
              <a:buAutoNum type="arabicPeriod"/>
            </a:pPr>
            <a:r>
              <a:rPr lang="en-SG" dirty="0"/>
              <a:t>To access the Monitoring page: Log in to the Cloud Pak for Data web client.</a:t>
            </a:r>
          </a:p>
          <a:p>
            <a:pPr>
              <a:buFont typeface="+mj-lt"/>
              <a:buAutoNum type="arabicPeriod"/>
            </a:pPr>
            <a:r>
              <a:rPr lang="en-SG" dirty="0"/>
              <a:t>From the navigation menu, select Administration &gt; Monitoring.</a:t>
            </a:r>
          </a:p>
          <a:p>
            <a:pPr>
              <a:buFont typeface="Arial" panose="020B0604020202020204" pitchFamily="34" charset="0"/>
              <a:buChar char="•"/>
            </a:pPr>
            <a:r>
              <a:rPr lang="en-SG" dirty="0"/>
              <a:t>From the Monitoring page, you can: See the </a:t>
            </a:r>
            <a:r>
              <a:rPr lang="en-SG" i="1" dirty="0"/>
              <a:t>current</a:t>
            </a:r>
            <a:r>
              <a:rPr lang="en-SG" dirty="0"/>
              <a:t> resource use (vCPU and memory) for the </a:t>
            </a:r>
            <a:r>
              <a:rPr lang="en-SG" dirty="0" err="1"/>
              <a:t>platformIf</a:t>
            </a:r>
            <a:r>
              <a:rPr lang="en-SG" dirty="0"/>
              <a:t> you click View status and use data on the Platform resource overview card, you can see a breakdown by services, service instances, projects, environments, and pods.</a:t>
            </a:r>
          </a:p>
          <a:p>
            <a:pPr>
              <a:buFont typeface="Arial" panose="020B0604020202020204" pitchFamily="34" charset="0"/>
              <a:buChar char="•"/>
            </a:pPr>
            <a:r>
              <a:rPr lang="en-SG" dirty="0"/>
              <a:t>Review the platform resource use for the last 12 </a:t>
            </a:r>
            <a:r>
              <a:rPr lang="en-SG" dirty="0" err="1"/>
              <a:t>hoursIf</a:t>
            </a:r>
            <a:r>
              <a:rPr lang="en-SG" dirty="0"/>
              <a:t> you click View historical data on the Platform resource use card, you can see a breakdown by services, service instances, environments, and pods. You can also view historical data beyond 12 hours. By default, the platform stores up to 30 days of data. However, you can adjust the length of time that data is retained. For details, see </a:t>
            </a:r>
            <a:r>
              <a:rPr lang="en-SG" dirty="0">
                <a:hlinkClick r:id="rId2" tooltip="IBM Cloud Pak for Data monitoring data is stored in an embedded InfluxDB database. By default, the data is retained for 30 days. You can increase the retention period to store additional data or decrease the retention period if you need to reduce the size of the database."/>
              </a:rPr>
              <a:t>Changing the retention period for monitoring data</a:t>
            </a:r>
            <a:r>
              <a:rPr lang="en-SG" dirty="0"/>
              <a:t>.</a:t>
            </a:r>
          </a:p>
          <a:p>
            <a:endParaRPr lang="en-US" dirty="0"/>
          </a:p>
        </p:txBody>
      </p:sp>
      <p:sp>
        <p:nvSpPr>
          <p:cNvPr id="3" name="Title 2">
            <a:extLst>
              <a:ext uri="{FF2B5EF4-FFF2-40B4-BE49-F238E27FC236}">
                <a16:creationId xmlns:a16="http://schemas.microsoft.com/office/drawing/2014/main" id="{EE1ACDA2-D45D-1C94-D65D-95DFC662F41B}"/>
              </a:ext>
            </a:extLst>
          </p:cNvPr>
          <p:cNvSpPr>
            <a:spLocks noGrp="1"/>
          </p:cNvSpPr>
          <p:nvPr>
            <p:ph type="title"/>
          </p:nvPr>
        </p:nvSpPr>
        <p:spPr>
          <a:xfrm>
            <a:off x="363255" y="506802"/>
            <a:ext cx="11442922" cy="429116"/>
          </a:xfrm>
        </p:spPr>
        <p:txBody>
          <a:bodyPr/>
          <a:lstStyle/>
          <a:p>
            <a:r>
              <a:rPr lang="en-US" b="1" dirty="0"/>
              <a:t>B1.6.6: Monitoring of resources like CPU and Memory (capacity utilization) and generation of alerts</a:t>
            </a:r>
            <a:endParaRPr lang="en-US" dirty="0"/>
          </a:p>
        </p:txBody>
      </p:sp>
    </p:spTree>
    <p:extLst>
      <p:ext uri="{BB962C8B-B14F-4D97-AF65-F5344CB8AC3E}">
        <p14:creationId xmlns:p14="http://schemas.microsoft.com/office/powerpoint/2010/main" val="2390603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979982-39BA-42E7-9C21-575D86FEBE73}"/>
              </a:ext>
            </a:extLst>
          </p:cNvPr>
          <p:cNvSpPr>
            <a:spLocks noGrp="1"/>
          </p:cNvSpPr>
          <p:nvPr>
            <p:ph idx="1"/>
          </p:nvPr>
        </p:nvSpPr>
        <p:spPr/>
        <p:txBody>
          <a:bodyPr/>
          <a:lstStyle/>
          <a:p>
            <a:r>
              <a:rPr lang="en-SG" dirty="0"/>
              <a:t>Some IBM Cloud Pak® for Data services support autoscaling by using the Red Hat® OpenShift® Horizontal Pod </a:t>
            </a:r>
            <a:r>
              <a:rPr lang="en-SG" dirty="0" err="1"/>
              <a:t>Autoscaler</a:t>
            </a:r>
            <a:r>
              <a:rPr lang="en-SG" dirty="0"/>
              <a:t> (HPA). </a:t>
            </a:r>
            <a:endParaRPr lang="en-US" dirty="0">
              <a:hlinkClick r:id="rId2"/>
            </a:endParaRPr>
          </a:p>
          <a:p>
            <a:r>
              <a:rPr lang="en-US" dirty="0">
                <a:hlinkClick r:id="rId2"/>
              </a:rPr>
              <a:t>https://www.ibm.com/docs/en/cloud-paks/cp-data/4.6.x?topic=services-automatically-scaling</a:t>
            </a:r>
            <a:endParaRPr lang="en-US" dirty="0"/>
          </a:p>
          <a:p>
            <a:endParaRPr lang="en-US" dirty="0"/>
          </a:p>
          <a:p>
            <a:r>
              <a:rPr lang="en-US" b="1" dirty="0"/>
              <a:t>SPSS </a:t>
            </a:r>
            <a:r>
              <a:rPr lang="en-US" b="1" dirty="0" err="1"/>
              <a:t>Modeller</a:t>
            </a:r>
            <a:r>
              <a:rPr lang="en-US" b="1" dirty="0"/>
              <a:t>: </a:t>
            </a:r>
          </a:p>
          <a:p>
            <a:r>
              <a:rPr lang="en-SG" dirty="0" err="1"/>
              <a:t>cpd</a:t>
            </a:r>
            <a:r>
              <a:rPr lang="en-SG" dirty="0"/>
              <a:t>-cli manage update-</a:t>
            </a:r>
            <a:r>
              <a:rPr lang="en-SG" dirty="0" err="1"/>
              <a:t>cr</a:t>
            </a:r>
            <a:r>
              <a:rPr lang="en-SG" dirty="0"/>
              <a:t> \ --component=</a:t>
            </a:r>
            <a:r>
              <a:rPr lang="en-SG" dirty="0" err="1"/>
              <a:t>productmaster</a:t>
            </a:r>
            <a:r>
              <a:rPr lang="en-SG" dirty="0"/>
              <a:t> \ --</a:t>
            </a:r>
            <a:r>
              <a:rPr lang="en-SG" dirty="0" err="1"/>
              <a:t>cpd_instance_ns</a:t>
            </a:r>
            <a:r>
              <a:rPr lang="en-SG" dirty="0"/>
              <a:t>=${PROJECT_CPD_INSTANCE} \ --patch='{\"</a:t>
            </a:r>
            <a:r>
              <a:rPr lang="en-SG" dirty="0" err="1"/>
              <a:t>autoScaleConfig</a:t>
            </a:r>
            <a:r>
              <a:rPr lang="en-SG" dirty="0"/>
              <a:t>\":\"true\"}'</a:t>
            </a:r>
          </a:p>
          <a:p>
            <a:r>
              <a:rPr lang="en-SG" dirty="0" err="1"/>
              <a:t>cpd</a:t>
            </a:r>
            <a:r>
              <a:rPr lang="en-SG" dirty="0"/>
              <a:t>-cli manage update-</a:t>
            </a:r>
            <a:r>
              <a:rPr lang="en-SG" dirty="0" err="1"/>
              <a:t>cr</a:t>
            </a:r>
            <a:r>
              <a:rPr lang="en-SG" dirty="0"/>
              <a:t> \ --component=</a:t>
            </a:r>
            <a:r>
              <a:rPr lang="en-SG" dirty="0" err="1"/>
              <a:t>productmaster</a:t>
            </a:r>
            <a:r>
              <a:rPr lang="en-SG" dirty="0"/>
              <a:t> \ --</a:t>
            </a:r>
            <a:r>
              <a:rPr lang="en-SG" dirty="0" err="1"/>
              <a:t>cpd_instance_ns</a:t>
            </a:r>
            <a:r>
              <a:rPr lang="en-SG" dirty="0"/>
              <a:t>=${PROJECT_CPD_INSTANCE} \ --patch='{\"</a:t>
            </a:r>
            <a:r>
              <a:rPr lang="en-SG" dirty="0" err="1"/>
              <a:t>autoScaleConfig</a:t>
            </a:r>
            <a:r>
              <a:rPr lang="en-SG" dirty="0"/>
              <a:t>\":\"false\"}'</a:t>
            </a:r>
          </a:p>
          <a:p>
            <a:endParaRPr lang="en-US" dirty="0"/>
          </a:p>
        </p:txBody>
      </p:sp>
      <p:sp>
        <p:nvSpPr>
          <p:cNvPr id="3" name="Title 2">
            <a:extLst>
              <a:ext uri="{FF2B5EF4-FFF2-40B4-BE49-F238E27FC236}">
                <a16:creationId xmlns:a16="http://schemas.microsoft.com/office/drawing/2014/main" id="{24C6249D-F6DD-566B-5644-25FCC83FEA51}"/>
              </a:ext>
            </a:extLst>
          </p:cNvPr>
          <p:cNvSpPr>
            <a:spLocks noGrp="1"/>
          </p:cNvSpPr>
          <p:nvPr>
            <p:ph type="title"/>
          </p:nvPr>
        </p:nvSpPr>
        <p:spPr/>
        <p:txBody>
          <a:bodyPr/>
          <a:lstStyle/>
          <a:p>
            <a:r>
              <a:rPr lang="en-US" b="1" dirty="0"/>
              <a:t>Automatically scaling resources for services</a:t>
            </a:r>
          </a:p>
        </p:txBody>
      </p:sp>
      <p:pic>
        <p:nvPicPr>
          <p:cNvPr id="5" name="Picture 4" descr="A screenshot of a computer&#10;&#10;Description automatically generated with medium confidence">
            <a:extLst>
              <a:ext uri="{FF2B5EF4-FFF2-40B4-BE49-F238E27FC236}">
                <a16:creationId xmlns:a16="http://schemas.microsoft.com/office/drawing/2014/main" id="{36C3A48B-B6EC-AA94-30CF-76109DBB0FBD}"/>
              </a:ext>
            </a:extLst>
          </p:cNvPr>
          <p:cNvPicPr>
            <a:picLocks noChangeAspect="1"/>
          </p:cNvPicPr>
          <p:nvPr/>
        </p:nvPicPr>
        <p:blipFill>
          <a:blip r:embed="rId3"/>
          <a:stretch>
            <a:fillRect/>
          </a:stretch>
        </p:blipFill>
        <p:spPr>
          <a:xfrm>
            <a:off x="385823" y="3741372"/>
            <a:ext cx="7772400" cy="2727581"/>
          </a:xfrm>
          <a:prstGeom prst="rect">
            <a:avLst/>
          </a:prstGeom>
        </p:spPr>
      </p:pic>
      <p:sp>
        <p:nvSpPr>
          <p:cNvPr id="6" name="Rectangle 5">
            <a:extLst>
              <a:ext uri="{FF2B5EF4-FFF2-40B4-BE49-F238E27FC236}">
                <a16:creationId xmlns:a16="http://schemas.microsoft.com/office/drawing/2014/main" id="{CE56E578-7C66-279D-44FB-14940262855B}"/>
              </a:ext>
            </a:extLst>
          </p:cNvPr>
          <p:cNvSpPr/>
          <p:nvPr/>
        </p:nvSpPr>
        <p:spPr>
          <a:xfrm>
            <a:off x="363255" y="4903304"/>
            <a:ext cx="4023215" cy="728870"/>
          </a:xfrm>
          <a:prstGeom prst="rect">
            <a:avLst/>
          </a:prstGeom>
          <a:noFill/>
          <a:ln w="444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465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1D2DD-17A0-7CEF-1916-FE201E4C653D}"/>
              </a:ext>
            </a:extLst>
          </p:cNvPr>
          <p:cNvSpPr>
            <a:spLocks noGrp="1"/>
          </p:cNvSpPr>
          <p:nvPr>
            <p:ph type="title"/>
          </p:nvPr>
        </p:nvSpPr>
        <p:spPr/>
        <p:txBody>
          <a:bodyPr/>
          <a:lstStyle/>
          <a:p>
            <a:r>
              <a:rPr lang="en-US" b="1" dirty="0"/>
              <a:t>B1.5, B1.5.1, B1.5.2: Development Architecture (Toolchain Integration)</a:t>
            </a:r>
          </a:p>
        </p:txBody>
      </p:sp>
      <p:pic>
        <p:nvPicPr>
          <p:cNvPr id="25" name="Picture 24">
            <a:extLst>
              <a:ext uri="{FF2B5EF4-FFF2-40B4-BE49-F238E27FC236}">
                <a16:creationId xmlns:a16="http://schemas.microsoft.com/office/drawing/2014/main" id="{F9A95953-2BE8-BA19-B1CB-7D553311B5EB}"/>
              </a:ext>
            </a:extLst>
          </p:cNvPr>
          <p:cNvPicPr>
            <a:picLocks noChangeAspect="1"/>
          </p:cNvPicPr>
          <p:nvPr/>
        </p:nvPicPr>
        <p:blipFill>
          <a:blip r:embed="rId2"/>
          <a:stretch>
            <a:fillRect/>
          </a:stretch>
        </p:blipFill>
        <p:spPr>
          <a:xfrm>
            <a:off x="463062" y="1846383"/>
            <a:ext cx="7772400" cy="4203201"/>
          </a:xfrm>
          <a:prstGeom prst="rect">
            <a:avLst/>
          </a:prstGeom>
        </p:spPr>
      </p:pic>
      <p:sp>
        <p:nvSpPr>
          <p:cNvPr id="26" name="Rectangle 25">
            <a:extLst>
              <a:ext uri="{FF2B5EF4-FFF2-40B4-BE49-F238E27FC236}">
                <a16:creationId xmlns:a16="http://schemas.microsoft.com/office/drawing/2014/main" id="{1ACBA6BA-6CD5-62A6-809F-C9446CC0835E}"/>
              </a:ext>
            </a:extLst>
          </p:cNvPr>
          <p:cNvSpPr/>
          <p:nvPr/>
        </p:nvSpPr>
        <p:spPr>
          <a:xfrm>
            <a:off x="9176096" y="1846383"/>
            <a:ext cx="2886950" cy="34055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The solution provides out of box integration with Source Repositories such as GitHub, GitHub Enterprise, GitLab, GitLab Self-Managed, </a:t>
            </a:r>
            <a:r>
              <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rPr>
              <a:t>BitBucket</a:t>
            </a: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rPr>
              <a:t>BitBucket</a:t>
            </a: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 Enterprise, Azure DevOps Services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Integration with other UOB’s DevOps Toolchain will be via various APIs provided by Cloud Pak for Data</a:t>
            </a:r>
          </a:p>
        </p:txBody>
      </p:sp>
    </p:spTree>
    <p:extLst>
      <p:ext uri="{BB962C8B-B14F-4D97-AF65-F5344CB8AC3E}">
        <p14:creationId xmlns:p14="http://schemas.microsoft.com/office/powerpoint/2010/main" val="20546001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2A1FB-4BC5-BB34-75AE-45B20D48BEDA}"/>
              </a:ext>
            </a:extLst>
          </p:cNvPr>
          <p:cNvSpPr>
            <a:spLocks noGrp="1"/>
          </p:cNvSpPr>
          <p:nvPr>
            <p:ph type="title"/>
          </p:nvPr>
        </p:nvSpPr>
        <p:spPr/>
        <p:txBody>
          <a:bodyPr/>
          <a:lstStyle/>
          <a:p>
            <a:r>
              <a:rPr lang="en-US" dirty="0"/>
              <a:t>Storage details</a:t>
            </a:r>
          </a:p>
        </p:txBody>
      </p:sp>
      <p:pic>
        <p:nvPicPr>
          <p:cNvPr id="5" name="Picture 4" descr="A screenshot of a computer&#10;&#10;Description automatically generated with medium confidence">
            <a:extLst>
              <a:ext uri="{FF2B5EF4-FFF2-40B4-BE49-F238E27FC236}">
                <a16:creationId xmlns:a16="http://schemas.microsoft.com/office/drawing/2014/main" id="{DA2BD828-6EFB-98F9-2CD2-D39E3BC4C148}"/>
              </a:ext>
            </a:extLst>
          </p:cNvPr>
          <p:cNvPicPr>
            <a:picLocks noChangeAspect="1"/>
          </p:cNvPicPr>
          <p:nvPr/>
        </p:nvPicPr>
        <p:blipFill>
          <a:blip r:embed="rId2"/>
          <a:stretch>
            <a:fillRect/>
          </a:stretch>
        </p:blipFill>
        <p:spPr>
          <a:xfrm>
            <a:off x="363255" y="1416109"/>
            <a:ext cx="11976120" cy="5071188"/>
          </a:xfrm>
          <a:prstGeom prst="rect">
            <a:avLst/>
          </a:prstGeom>
        </p:spPr>
      </p:pic>
    </p:spTree>
    <p:extLst>
      <p:ext uri="{BB962C8B-B14F-4D97-AF65-F5344CB8AC3E}">
        <p14:creationId xmlns:p14="http://schemas.microsoft.com/office/powerpoint/2010/main" val="13630223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B1519-932C-279D-FE18-D5CACB38077B}"/>
              </a:ext>
            </a:extLst>
          </p:cNvPr>
          <p:cNvSpPr>
            <a:spLocks noGrp="1"/>
          </p:cNvSpPr>
          <p:nvPr>
            <p:ph idx="1"/>
          </p:nvPr>
        </p:nvSpPr>
        <p:spPr/>
        <p:txBody>
          <a:bodyPr/>
          <a:lstStyle/>
          <a:p>
            <a:r>
              <a:rPr lang="en-SG" dirty="0">
                <a:solidFill>
                  <a:srgbClr val="54A3F8"/>
                </a:solidFill>
                <a:effectLst/>
                <a:latin typeface="Helvetica Neue" panose="02000503000000020004" pitchFamily="2" charset="0"/>
                <a:hlinkClick r:id="rId2"/>
              </a:rPr>
              <a:t>https://www.ibm.com/docs/en/cloud-paks/cp-data/4.7.x?topic=architecture-multitenancy-support</a:t>
            </a:r>
            <a:endParaRPr lang="en-SG" dirty="0">
              <a:solidFill>
                <a:srgbClr val="54A3F8"/>
              </a:solidFill>
              <a:effectLst/>
              <a:latin typeface="Helvetica Neue" panose="02000503000000020004" pitchFamily="2" charset="0"/>
            </a:endParaRPr>
          </a:p>
          <a:p>
            <a:r>
              <a:rPr lang="en-SG" dirty="0">
                <a:solidFill>
                  <a:srgbClr val="A3A3A3"/>
                </a:solidFill>
                <a:effectLst/>
                <a:latin typeface="Helvetica Neue" panose="02000503000000020004" pitchFamily="2" charset="0"/>
              </a:rPr>
              <a:t>from Yun Wang (IBM) to Everyone:    3:19  PM</a:t>
            </a:r>
          </a:p>
          <a:p>
            <a:r>
              <a:rPr lang="en-SG" dirty="0">
                <a:solidFill>
                  <a:srgbClr val="F5F5F5"/>
                </a:solidFill>
                <a:effectLst/>
                <a:latin typeface="Helvetica Neue" panose="02000503000000020004" pitchFamily="2" charset="0"/>
              </a:rPr>
              <a:t>?</a:t>
            </a:r>
          </a:p>
          <a:p>
            <a:r>
              <a:rPr lang="en-SG" dirty="0">
                <a:solidFill>
                  <a:srgbClr val="A3A3A3"/>
                </a:solidFill>
                <a:effectLst/>
                <a:latin typeface="Helvetica Neue" panose="02000503000000020004" pitchFamily="2" charset="0"/>
              </a:rPr>
              <a:t>from Yun Wang (IBM) to Everyone:    3:20  PM</a:t>
            </a:r>
          </a:p>
          <a:p>
            <a:r>
              <a:rPr lang="en-SG" dirty="0">
                <a:solidFill>
                  <a:srgbClr val="F5F5F5"/>
                </a:solidFill>
                <a:effectLst/>
                <a:latin typeface="Helvetica Neue" panose="02000503000000020004" pitchFamily="2" charset="0"/>
              </a:rPr>
              <a:t>Multiple LDAP domains</a:t>
            </a:r>
          </a:p>
          <a:p>
            <a:r>
              <a:rPr lang="en-SG" dirty="0">
                <a:solidFill>
                  <a:srgbClr val="54A3F8"/>
                </a:solidFill>
                <a:effectLst/>
                <a:latin typeface="Helvetica Neue" panose="02000503000000020004" pitchFamily="2" charset="0"/>
                <a:hlinkClick r:id="rId3"/>
              </a:rPr>
              <a:t>https://www.ibm.com/docs/en/cloud-paks/foundational-services/4.0?topic=guide-multiple-ldap-domains</a:t>
            </a:r>
            <a:endParaRPr lang="en-SG" dirty="0">
              <a:solidFill>
                <a:srgbClr val="54A3F8"/>
              </a:solidFill>
              <a:effectLst/>
              <a:latin typeface="Helvetica Neue" panose="02000503000000020004" pitchFamily="2" charset="0"/>
            </a:endParaRPr>
          </a:p>
          <a:p>
            <a:r>
              <a:rPr lang="en-SG" dirty="0">
                <a:solidFill>
                  <a:srgbClr val="54A3F8"/>
                </a:solidFill>
                <a:effectLst/>
                <a:latin typeface="Helvetica Neue" panose="02000503000000020004" pitchFamily="2" charset="0"/>
                <a:hlinkClick r:id="rId2"/>
              </a:rPr>
              <a:t>https://www.ibm.com/docs/en/cloud-paks/cp-data/4.7.x?topic=architecture-multitenancy-support</a:t>
            </a:r>
            <a:endParaRPr lang="en-SG" dirty="0">
              <a:solidFill>
                <a:srgbClr val="54A3F8"/>
              </a:solidFill>
              <a:effectLst/>
              <a:latin typeface="Helvetica Neue" panose="02000503000000020004" pitchFamily="2" charset="0"/>
            </a:endParaRPr>
          </a:p>
          <a:p>
            <a:endParaRPr lang="en-US" dirty="0"/>
          </a:p>
        </p:txBody>
      </p:sp>
      <p:sp>
        <p:nvSpPr>
          <p:cNvPr id="3" name="Title 2">
            <a:extLst>
              <a:ext uri="{FF2B5EF4-FFF2-40B4-BE49-F238E27FC236}">
                <a16:creationId xmlns:a16="http://schemas.microsoft.com/office/drawing/2014/main" id="{96EA99F2-EA04-44AA-1EEC-7FC089225650}"/>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665686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B3853-33FD-D597-445C-96623F80036C}"/>
              </a:ext>
            </a:extLst>
          </p:cNvPr>
          <p:cNvSpPr txBox="1"/>
          <p:nvPr/>
        </p:nvSpPr>
        <p:spPr>
          <a:xfrm>
            <a:off x="672662" y="735724"/>
            <a:ext cx="6476196" cy="34163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Domain –collection of objects/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Root domain/ Sud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domans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Tree – objects which share the same namespace.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Forest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 company buys a new company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Employee is an object.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Organised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OU</a:t>
            </a:r>
          </a:p>
        </p:txBody>
      </p:sp>
      <p:sp>
        <p:nvSpPr>
          <p:cNvPr id="3" name="TextBox 2">
            <a:extLst>
              <a:ext uri="{FF2B5EF4-FFF2-40B4-BE49-F238E27FC236}">
                <a16:creationId xmlns:a16="http://schemas.microsoft.com/office/drawing/2014/main" id="{79AB08A1-A2AF-10C5-09C5-669A99621BC1}"/>
              </a:ext>
            </a:extLst>
          </p:cNvPr>
          <p:cNvSpPr txBox="1"/>
          <p:nvPr/>
        </p:nvSpPr>
        <p:spPr>
          <a:xfrm>
            <a:off x="956441" y="231228"/>
            <a:ext cx="35462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 is tree like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hierachcial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structure. </a:t>
            </a:r>
          </a:p>
        </p:txBody>
      </p:sp>
      <p:pic>
        <p:nvPicPr>
          <p:cNvPr id="5" name="Picture 4" descr="A diagram of a tree&#10;&#10;Description automatically generated">
            <a:extLst>
              <a:ext uri="{FF2B5EF4-FFF2-40B4-BE49-F238E27FC236}">
                <a16:creationId xmlns:a16="http://schemas.microsoft.com/office/drawing/2014/main" id="{18FD14EC-8EA5-F110-025A-DFDC88E0FD54}"/>
              </a:ext>
            </a:extLst>
          </p:cNvPr>
          <p:cNvPicPr>
            <a:picLocks noChangeAspect="1"/>
          </p:cNvPicPr>
          <p:nvPr/>
        </p:nvPicPr>
        <p:blipFill>
          <a:blip r:embed="rId2"/>
          <a:stretch>
            <a:fillRect/>
          </a:stretch>
        </p:blipFill>
        <p:spPr>
          <a:xfrm>
            <a:off x="5659455" y="2133943"/>
            <a:ext cx="5968343" cy="4306529"/>
          </a:xfrm>
          <a:prstGeom prst="rect">
            <a:avLst/>
          </a:prstGeom>
        </p:spPr>
      </p:pic>
    </p:spTree>
    <p:extLst>
      <p:ext uri="{BB962C8B-B14F-4D97-AF65-F5344CB8AC3E}">
        <p14:creationId xmlns:p14="http://schemas.microsoft.com/office/powerpoint/2010/main" val="4809537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E5ABF9CD-8BE2-EC1A-D612-4382C908B82B}"/>
              </a:ext>
            </a:extLst>
          </p:cNvPr>
          <p:cNvSpPr txBox="1"/>
          <p:nvPr/>
        </p:nvSpPr>
        <p:spPr>
          <a:xfrm>
            <a:off x="838201" y="2623381"/>
            <a:ext cx="3888528"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Project roles</a:t>
            </a:r>
          </a:p>
        </p:txBody>
      </p:sp>
      <p:pic>
        <p:nvPicPr>
          <p:cNvPr id="4" name="Picture 3" descr="A screenshot of a computer&#10;&#10;Description automatically generated">
            <a:extLst>
              <a:ext uri="{FF2B5EF4-FFF2-40B4-BE49-F238E27FC236}">
                <a16:creationId xmlns:a16="http://schemas.microsoft.com/office/drawing/2014/main" id="{456B18FB-5EAA-5B33-B560-18469C748D8E}"/>
              </a:ext>
            </a:extLst>
          </p:cNvPr>
          <p:cNvPicPr>
            <a:picLocks noChangeAspect="1"/>
          </p:cNvPicPr>
          <p:nvPr/>
        </p:nvPicPr>
        <p:blipFill>
          <a:blip r:embed="rId2"/>
          <a:stretch>
            <a:fillRect/>
          </a:stretch>
        </p:blipFill>
        <p:spPr>
          <a:xfrm>
            <a:off x="4595668" y="-1"/>
            <a:ext cx="6417473" cy="6808991"/>
          </a:xfrm>
          <a:prstGeom prst="rect">
            <a:avLst/>
          </a:prstGeom>
        </p:spPr>
      </p:pic>
    </p:spTree>
    <p:extLst>
      <p:ext uri="{BB962C8B-B14F-4D97-AF65-F5344CB8AC3E}">
        <p14:creationId xmlns:p14="http://schemas.microsoft.com/office/powerpoint/2010/main" val="3604772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4708D3-E137-BF9A-C4FE-F82B796732CF}"/>
              </a:ext>
            </a:extLst>
          </p:cNvPr>
          <p:cNvSpPr txBox="1"/>
          <p:nvPr/>
        </p:nvSpPr>
        <p:spPr>
          <a:xfrm>
            <a:off x="871442" y="2447337"/>
            <a:ext cx="4353116" cy="377043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rgbClr val="595959"/>
                </a:solidFill>
              </a:rPr>
              <a:t>Deployment space roles</a:t>
            </a:r>
          </a:p>
        </p:txBody>
      </p:sp>
      <p:pic>
        <p:nvPicPr>
          <p:cNvPr id="3" name="Picture 2" descr="A screenshot of a computer&#10;&#10;Description automatically generated">
            <a:extLst>
              <a:ext uri="{FF2B5EF4-FFF2-40B4-BE49-F238E27FC236}">
                <a16:creationId xmlns:a16="http://schemas.microsoft.com/office/drawing/2014/main" id="{24398226-4742-C44E-9139-075A4BFC9454}"/>
              </a:ext>
            </a:extLst>
          </p:cNvPr>
          <p:cNvPicPr>
            <a:picLocks noChangeAspect="1"/>
          </p:cNvPicPr>
          <p:nvPr/>
        </p:nvPicPr>
        <p:blipFill>
          <a:blip r:embed="rId2"/>
          <a:stretch>
            <a:fillRect/>
          </a:stretch>
        </p:blipFill>
        <p:spPr>
          <a:xfrm>
            <a:off x="3904129" y="194074"/>
            <a:ext cx="7995551" cy="6556350"/>
          </a:xfrm>
          <a:prstGeom prst="rect">
            <a:avLst/>
          </a:prstGeom>
        </p:spPr>
      </p:pic>
    </p:spTree>
    <p:extLst>
      <p:ext uri="{BB962C8B-B14F-4D97-AF65-F5344CB8AC3E}">
        <p14:creationId xmlns:p14="http://schemas.microsoft.com/office/powerpoint/2010/main" val="38367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58BBA-2C18-E767-6F71-D1390D864E39}"/>
              </a:ext>
            </a:extLst>
          </p:cNvPr>
          <p:cNvSpPr>
            <a:spLocks noGrp="1"/>
          </p:cNvSpPr>
          <p:nvPr>
            <p:ph type="title"/>
          </p:nvPr>
        </p:nvSpPr>
        <p:spPr/>
        <p:txBody>
          <a:bodyPr/>
          <a:lstStyle/>
          <a:p>
            <a:r>
              <a:rPr lang="en-US" sz="2400" b="1" dirty="0">
                <a:solidFill>
                  <a:schemeClr val="bg1"/>
                </a:solidFill>
              </a:rPr>
              <a:t>B1.6.1, B1.6.4, Logging, Monitoring &amp; Alerting </a:t>
            </a:r>
            <a:r>
              <a:rPr lang="en-US" b="1" dirty="0"/>
              <a:t>- Jobs</a:t>
            </a:r>
            <a:br>
              <a:rPr lang="en-US" sz="2400" dirty="0">
                <a:solidFill>
                  <a:schemeClr val="bg1"/>
                </a:solidFill>
              </a:rPr>
            </a:br>
            <a:endParaRPr lang="en-US" dirty="0"/>
          </a:p>
        </p:txBody>
      </p:sp>
      <p:sp>
        <p:nvSpPr>
          <p:cNvPr id="5" name="Rectangle 4">
            <a:extLst>
              <a:ext uri="{FF2B5EF4-FFF2-40B4-BE49-F238E27FC236}">
                <a16:creationId xmlns:a16="http://schemas.microsoft.com/office/drawing/2014/main" id="{10665DB6-2148-A9FF-EDB4-E9982E3F1247}"/>
              </a:ext>
            </a:extLst>
          </p:cNvPr>
          <p:cNvSpPr/>
          <p:nvPr/>
        </p:nvSpPr>
        <p:spPr>
          <a:xfrm>
            <a:off x="9238784" y="1400900"/>
            <a:ext cx="2860431" cy="520191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Alerts on job failures for various services in CP4D is accomplished through Watson pipelines job logs</a:t>
            </a:r>
            <a:r>
              <a:rPr lang="en-US" sz="1400" dirty="0">
                <a:solidFill>
                  <a:srgbClr val="FFFFFF"/>
                </a:solidFill>
                <a:latin typeface="Arial" panose="020B0604020202020204"/>
              </a:rPr>
              <a:t>. Job success notifications can be sent via email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400" dirty="0">
                <a:hlinkClick r:id="rId3"/>
              </a:rPr>
              <a:t>Monitoring the state of the platform </a:t>
            </a:r>
            <a:r>
              <a:rPr lang="en-SG" sz="1400" dirty="0"/>
              <a:t>can also be configured and events set up to alert when action is needed, based on thresholds that defined.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sz="14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400" dirty="0"/>
              <a:t>E.g. monitor the status of pods, check persistent volume claims, quotas for services, service status. The severity of an event can be: critical, warning, or info. Each type of event includes metadata for the event, including a description and steps to resolve the event.</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470ED8DD-2A0A-40D4-FDFB-D294CABAB1E9}"/>
              </a:ext>
            </a:extLst>
          </p:cNvPr>
          <p:cNvSpPr txBox="1"/>
          <p:nvPr/>
        </p:nvSpPr>
        <p:spPr>
          <a:xfrm>
            <a:off x="78919" y="1302422"/>
            <a:ext cx="8962344" cy="369332"/>
          </a:xfrm>
          <a:prstGeom prst="rect">
            <a:avLst/>
          </a:prstGeom>
          <a:noFill/>
        </p:spPr>
        <p:txBody>
          <a:bodyPr wrap="square" rtlCol="0">
            <a:spAutoFit/>
          </a:bodyPr>
          <a:lstStyle/>
          <a:p>
            <a:pPr marL="188913" marR="0" lvl="0" indent="-1889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Ability to alert on job failures with detailed reason notes on failures</a:t>
            </a:r>
          </a:p>
        </p:txBody>
      </p:sp>
      <p:pic>
        <p:nvPicPr>
          <p:cNvPr id="10" name="Picture 9" descr="Diagram&#10;&#10;Description automatically generated">
            <a:extLst>
              <a:ext uri="{FF2B5EF4-FFF2-40B4-BE49-F238E27FC236}">
                <a16:creationId xmlns:a16="http://schemas.microsoft.com/office/drawing/2014/main" id="{04A595CD-DB98-9AF2-424A-9414F8F6A04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9837" y="1737785"/>
            <a:ext cx="4120254" cy="2762832"/>
          </a:xfrm>
          <a:prstGeom prst="rect">
            <a:avLst/>
          </a:prstGeom>
        </p:spPr>
      </p:pic>
      <p:pic>
        <p:nvPicPr>
          <p:cNvPr id="14" name="Picture 13" descr="Graphical user interface&#10;&#10;Description automatically generated with medium confidence">
            <a:extLst>
              <a:ext uri="{FF2B5EF4-FFF2-40B4-BE49-F238E27FC236}">
                <a16:creationId xmlns:a16="http://schemas.microsoft.com/office/drawing/2014/main" id="{02E8C2C5-AB22-E567-FF3B-6FFF6F87C02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1840" y="4607087"/>
            <a:ext cx="7869423" cy="1575190"/>
          </a:xfrm>
          <a:prstGeom prst="rect">
            <a:avLst/>
          </a:prstGeom>
        </p:spPr>
      </p:pic>
      <p:sp>
        <p:nvSpPr>
          <p:cNvPr id="15" name="Rectangle 14">
            <a:extLst>
              <a:ext uri="{FF2B5EF4-FFF2-40B4-BE49-F238E27FC236}">
                <a16:creationId xmlns:a16="http://schemas.microsoft.com/office/drawing/2014/main" id="{F35675E9-82D6-E64F-3A0B-8BC80A2CDF64}"/>
              </a:ext>
            </a:extLst>
          </p:cNvPr>
          <p:cNvSpPr/>
          <p:nvPr/>
        </p:nvSpPr>
        <p:spPr>
          <a:xfrm>
            <a:off x="1171840" y="5243332"/>
            <a:ext cx="7869423" cy="4390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 name="Picture 3" descr="Timeline&#10;&#10;Description automatically generated">
            <a:extLst>
              <a:ext uri="{FF2B5EF4-FFF2-40B4-BE49-F238E27FC236}">
                <a16:creationId xmlns:a16="http://schemas.microsoft.com/office/drawing/2014/main" id="{D26B62B3-FF12-99CC-D80A-2614412CEFC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54412" y="1795810"/>
            <a:ext cx="4490051" cy="2522189"/>
          </a:xfrm>
          <a:prstGeom prst="rect">
            <a:avLst/>
          </a:prstGeom>
        </p:spPr>
      </p:pic>
    </p:spTree>
    <p:extLst>
      <p:ext uri="{BB962C8B-B14F-4D97-AF65-F5344CB8AC3E}">
        <p14:creationId xmlns:p14="http://schemas.microsoft.com/office/powerpoint/2010/main" val="577865546"/>
      </p:ext>
    </p:extLst>
  </p:cSld>
  <p:clrMapOvr>
    <a:masterClrMapping/>
  </p:clrMapOvr>
</p:sld>
</file>

<file path=ppt/theme/theme1.xml><?xml version="1.0" encoding="utf-8"?>
<a:theme xmlns:a="http://schemas.openxmlformats.org/drawingml/2006/main" name="Office Theme">
  <a:themeElements>
    <a:clrScheme name="CIMB">
      <a:dk1>
        <a:srgbClr val="000000"/>
      </a:dk1>
      <a:lt1>
        <a:srgbClr val="FFFFFF"/>
      </a:lt1>
      <a:dk2>
        <a:srgbClr val="730209"/>
      </a:dk2>
      <a:lt2>
        <a:srgbClr val="E81F1F"/>
      </a:lt2>
      <a:accent1>
        <a:srgbClr val="740408"/>
      </a:accent1>
      <a:accent2>
        <a:srgbClr val="E8221D"/>
      </a:accent2>
      <a:accent3>
        <a:srgbClr val="262726"/>
      </a:accent3>
      <a:accent4>
        <a:srgbClr val="0532FD"/>
      </a:accent4>
      <a:accent5>
        <a:srgbClr val="B2B3B2"/>
      </a:accent5>
      <a:accent6>
        <a:srgbClr val="E5E6E5"/>
      </a:accent6>
      <a:hlink>
        <a:srgbClr val="E8221E"/>
      </a:hlink>
      <a:folHlink>
        <a:srgbClr val="E822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3.xml><?xml version="1.0" encoding="utf-8"?>
<a:theme xmlns:a="http://schemas.openxmlformats.org/drawingml/2006/main" name="13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4.xml><?xml version="1.0" encoding="utf-8"?>
<a:theme xmlns:a="http://schemas.openxmlformats.org/drawingml/2006/main" name="7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5D501B7F-0FE6-D34E-A6B2-13BD239B1F2B}"/>
    </a:ext>
  </a:extLst>
</a:theme>
</file>

<file path=ppt/theme/theme5.xml><?xml version="1.0" encoding="utf-8"?>
<a:theme xmlns:a="http://schemas.openxmlformats.org/drawingml/2006/main" name="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sko-1-2023-template_PLEX" id="{A1C228E6-ADDC-9A49-A3C5-225CC0910DB5}" vid="{FE88C515-2577-4949-9426-B1B644D0E911}"/>
    </a:ext>
  </a:extLst>
</a:theme>
</file>

<file path=ppt/theme/theme6.xml><?xml version="1.0" encoding="utf-8"?>
<a:theme xmlns:a="http://schemas.openxmlformats.org/drawingml/2006/main" name="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Naked-template" id="{38482274-8AD0-3B48-BC15-CBEB83BC3AA0}" vid="{811E0A52-E040-4B42-8D27-38F35F52C397}"/>
    </a:ext>
  </a:extLst>
</a:theme>
</file>

<file path=ppt/theme/theme7.xml><?xml version="1.0" encoding="utf-8"?>
<a:theme xmlns:a="http://schemas.openxmlformats.org/drawingml/2006/main" name="1_Office Theme">
  <a:themeElements>
    <a:clrScheme name="CIMB">
      <a:dk1>
        <a:srgbClr val="000000"/>
      </a:dk1>
      <a:lt1>
        <a:srgbClr val="FFFFFF"/>
      </a:lt1>
      <a:dk2>
        <a:srgbClr val="730209"/>
      </a:dk2>
      <a:lt2>
        <a:srgbClr val="E81F1F"/>
      </a:lt2>
      <a:accent1>
        <a:srgbClr val="740408"/>
      </a:accent1>
      <a:accent2>
        <a:srgbClr val="E8221D"/>
      </a:accent2>
      <a:accent3>
        <a:srgbClr val="262726"/>
      </a:accent3>
      <a:accent4>
        <a:srgbClr val="0532FD"/>
      </a:accent4>
      <a:accent5>
        <a:srgbClr val="B2B3B2"/>
      </a:accent5>
      <a:accent6>
        <a:srgbClr val="E5E6E5"/>
      </a:accent6>
      <a:hlink>
        <a:srgbClr val="E8221E"/>
      </a:hlink>
      <a:folHlink>
        <a:srgbClr val="E822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Theme">
  <a:themeElements>
    <a:clrScheme name="CIMB">
      <a:dk1>
        <a:srgbClr val="000000"/>
      </a:dk1>
      <a:lt1>
        <a:srgbClr val="FFFFFF"/>
      </a:lt1>
      <a:dk2>
        <a:srgbClr val="730209"/>
      </a:dk2>
      <a:lt2>
        <a:srgbClr val="E81F1F"/>
      </a:lt2>
      <a:accent1>
        <a:srgbClr val="740408"/>
      </a:accent1>
      <a:accent2>
        <a:srgbClr val="E8221D"/>
      </a:accent2>
      <a:accent3>
        <a:srgbClr val="262726"/>
      </a:accent3>
      <a:accent4>
        <a:srgbClr val="0532FD"/>
      </a:accent4>
      <a:accent5>
        <a:srgbClr val="B2B3B2"/>
      </a:accent5>
      <a:accent6>
        <a:srgbClr val="E5E6E5"/>
      </a:accent6>
      <a:hlink>
        <a:srgbClr val="E8221E"/>
      </a:hlink>
      <a:folHlink>
        <a:srgbClr val="E822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93652</TotalTime>
  <Words>11387</Words>
  <Application>Microsoft Macintosh PowerPoint</Application>
  <PresentationFormat>Widescreen</PresentationFormat>
  <Paragraphs>862</Paragraphs>
  <Slides>86</Slides>
  <Notes>23</Notes>
  <HiddenSlides>0</HiddenSlides>
  <MMClips>3</MMClips>
  <ScaleCrop>false</ScaleCrop>
  <HeadingPairs>
    <vt:vector size="6" baseType="variant">
      <vt:variant>
        <vt:lpstr>Fonts Used</vt:lpstr>
      </vt:variant>
      <vt:variant>
        <vt:i4>15</vt:i4>
      </vt:variant>
      <vt:variant>
        <vt:lpstr>Theme</vt:lpstr>
      </vt:variant>
      <vt:variant>
        <vt:i4>10</vt:i4>
      </vt:variant>
      <vt:variant>
        <vt:lpstr>Slide Titles</vt:lpstr>
      </vt:variant>
      <vt:variant>
        <vt:i4>86</vt:i4>
      </vt:variant>
    </vt:vector>
  </HeadingPairs>
  <TitlesOfParts>
    <vt:vector size="111" baseType="lpstr">
      <vt:lpstr>.AppleSystemUIFont</vt:lpstr>
      <vt:lpstr>Arial</vt:lpstr>
      <vt:lpstr>Calibri</vt:lpstr>
      <vt:lpstr>Calibri Light</vt:lpstr>
      <vt:lpstr>Courier New</vt:lpstr>
      <vt:lpstr>Helvetica Neue</vt:lpstr>
      <vt:lpstr>HelvNeue Light for IBM</vt:lpstr>
      <vt:lpstr>IBM Plex Sans</vt:lpstr>
      <vt:lpstr>IBM Plex Sans ExtraLight</vt:lpstr>
      <vt:lpstr>IBM Plex Sans Light</vt:lpstr>
      <vt:lpstr>IBM Plex Sans Regular</vt:lpstr>
      <vt:lpstr>inherit</vt:lpstr>
      <vt:lpstr>Menlo</vt:lpstr>
      <vt:lpstr>Times New Roman</vt:lpstr>
      <vt:lpstr>Wingdings</vt:lpstr>
      <vt:lpstr>Office Theme</vt:lpstr>
      <vt:lpstr>6_IBM 2019 Master template (light gray background)</vt:lpstr>
      <vt:lpstr>13_IBM 2019 Master template (light gray background)</vt:lpstr>
      <vt:lpstr>7_IBM 2019 Master template (light gray background)</vt:lpstr>
      <vt:lpstr>IBM Brand Template 2022 (Microgrid)</vt:lpstr>
      <vt:lpstr>IBM 2020 Master template (white background)</vt:lpstr>
      <vt:lpstr>1_Office Theme</vt:lpstr>
      <vt:lpstr>2_Office Theme</vt:lpstr>
      <vt:lpstr>3_Office Theme</vt:lpstr>
      <vt:lpstr>4_Office Theme</vt:lpstr>
      <vt:lpstr>UOB Models Analytic Platform RFP Proof of Concept </vt:lpstr>
      <vt:lpstr>CP4D Administration and Audit Trail</vt:lpstr>
      <vt:lpstr>31 July session – 3 hours</vt:lpstr>
      <vt:lpstr>Presenters</vt:lpstr>
      <vt:lpstr>CP4D Administration and Audit Trail</vt:lpstr>
      <vt:lpstr>CP4D Administration and Audit Trail</vt:lpstr>
      <vt:lpstr>B1.6.6: Monitoring of resources like CPU and Memory (capacity utilization) and generation of alerts</vt:lpstr>
      <vt:lpstr>B1.6.6: Monitoring of resources like CPU and Memory (capacity utilization) and generation of alerts</vt:lpstr>
      <vt:lpstr>B1.6.1, B1.6.4, Logging, Monitoring &amp; Alerting - Jobs </vt:lpstr>
      <vt:lpstr>A3.6.5 &amp; B1.6.7: Audit Trail – Platform Audit Events</vt:lpstr>
      <vt:lpstr>B1.6.7: Audit Trail – Cloud Pak for Data Services Events </vt:lpstr>
      <vt:lpstr>B1.6.8 Audit Trail</vt:lpstr>
      <vt:lpstr>B1.6.7, B1.6.8: Logging, Monitoring &amp; Alerting (cont) – User Actions</vt:lpstr>
      <vt:lpstr>B1.6.8: Audit Trail – Export Logs</vt:lpstr>
      <vt:lpstr>A3.6.8 &amp; B1.6.7: Audit Trail – Project Logging</vt:lpstr>
      <vt:lpstr>B1.6.6: Logging, Monitoring &amp; Alerting (cont) – Infrastructure </vt:lpstr>
      <vt:lpstr>A4.1.2 &amp; B1.1.12 : Deployment Architecture indicating Multitenancy isolation</vt:lpstr>
      <vt:lpstr>A3.5.2, A3.5.7: Role Based Access Control – Platform Level (Global scope)   </vt:lpstr>
      <vt:lpstr>Application Security (Role Based Access Control – Service Level)</vt:lpstr>
      <vt:lpstr>A 3.5.2, A 3.5.3, A.3.5.4, A.3.5.5, A3.5.6, A3.5.7</vt:lpstr>
      <vt:lpstr>A3.5.2, A3.5.7 : Role Based Access Control – Platform Level</vt:lpstr>
      <vt:lpstr>Role Based Access Control – Service Level (Resource/Object scoped)  </vt:lpstr>
      <vt:lpstr>Role Based Access Control – Service Level (Resource/Object scoped)  </vt:lpstr>
      <vt:lpstr>A3.5.2 : Role Based Access Control – User Group</vt:lpstr>
      <vt:lpstr>A 3.5.2, A 3.5.3, A.3.5.4, A.3.5.5, A3.5.6, A3.5.7- Security &amp; Access control</vt:lpstr>
      <vt:lpstr>B1.10 IT usability </vt:lpstr>
      <vt:lpstr>Role Based Access Control – Authentication</vt:lpstr>
      <vt:lpstr>Role Based Access Control – Authentication</vt:lpstr>
      <vt:lpstr>Role Based Access Control – Authentication</vt:lpstr>
      <vt:lpstr>Role Based Access Control – Authentication</vt:lpstr>
      <vt:lpstr>Role Based Access Control – Authorization  </vt:lpstr>
      <vt:lpstr>A 3.5.2, A 3.5.3, A.3.5.4, A.3.5.5, A3.5.6, A3.5.7- Security &amp; Access control</vt:lpstr>
      <vt:lpstr>B1.6.8: Audit Trail – Export Logs</vt:lpstr>
      <vt:lpstr>Elasticity and Scalability</vt:lpstr>
      <vt:lpstr>B1.10 (a) Model Environments / Runtimes / Scalability - Elasticity and Scalability</vt:lpstr>
      <vt:lpstr>B1.2.11 &amp; B1.2.12: Provide documents for APIs available on the platform out-of-box– REST APIs</vt:lpstr>
      <vt:lpstr>CP4D Administration and Audit Trail</vt:lpstr>
      <vt:lpstr>CP4D Administration and Audit Trail</vt:lpstr>
      <vt:lpstr>PowerPoint Presentation</vt:lpstr>
      <vt:lpstr>SPSS Modeler autoscaling demo</vt:lpstr>
      <vt:lpstr>Enable horizontal autoscaling for SPSS</vt:lpstr>
      <vt:lpstr>Check the horizontal pod autoscaler (HPA)</vt:lpstr>
      <vt:lpstr>Edit the threshold of SPSS HPA</vt:lpstr>
      <vt:lpstr>Run workload to trigger the autoscaling</vt:lpstr>
      <vt:lpstr>Check whether the autoscaling is working </vt:lpstr>
      <vt:lpstr>PowerPoint Presentation</vt:lpstr>
      <vt:lpstr>B1.7.1: Application Security - Authentication</vt:lpstr>
      <vt:lpstr>Model Environments / Runtimes / Scalability - Spark environments (Watson Studio) </vt:lpstr>
      <vt:lpstr>Data Virtualization – Rule created </vt:lpstr>
      <vt:lpstr>Data Virtualization -Governance </vt:lpstr>
      <vt:lpstr>Storage details</vt:lpstr>
      <vt:lpstr>Define Data Sources </vt:lpstr>
      <vt:lpstr>Virtualize data</vt:lpstr>
      <vt:lpstr>Virtualize data</vt:lpstr>
      <vt:lpstr>Virtualizing Data from Object Storage Files </vt:lpstr>
      <vt:lpstr>Virtualizing Data from Object Storage Files</vt:lpstr>
      <vt:lpstr>Virtualizing Data from Object Storage Files</vt:lpstr>
      <vt:lpstr>Create Virtual Views </vt:lpstr>
      <vt:lpstr>PowerPoint Presentation</vt:lpstr>
      <vt:lpstr>Create Virtual Views</vt:lpstr>
      <vt:lpstr>Create Virtual Views</vt:lpstr>
      <vt:lpstr>Create Virtual Views</vt:lpstr>
      <vt:lpstr>Create Virtual Views</vt:lpstr>
      <vt:lpstr>Create virtual views</vt:lpstr>
      <vt:lpstr>Explore virtual view</vt:lpstr>
      <vt:lpstr>Manage access</vt:lpstr>
      <vt:lpstr>Manage access</vt:lpstr>
      <vt:lpstr>Manage access</vt:lpstr>
      <vt:lpstr>Manage access</vt:lpstr>
      <vt:lpstr>Assigning virtual objects to projects </vt:lpstr>
      <vt:lpstr>Assigning virtual objects to projects </vt:lpstr>
      <vt:lpstr>Data Virtualization </vt:lpstr>
      <vt:lpstr>Data Caching </vt:lpstr>
      <vt:lpstr>Data Caching</vt:lpstr>
      <vt:lpstr>Intelligent caching</vt:lpstr>
      <vt:lpstr>Cache Management</vt:lpstr>
      <vt:lpstr>Run Query workload</vt:lpstr>
      <vt:lpstr>Run Query workload</vt:lpstr>
      <vt:lpstr>Run Query workload</vt:lpstr>
      <vt:lpstr>Automatically scaling resources for services</vt:lpstr>
      <vt:lpstr>B1.5, B1.5.1, B1.5.2: Development Architecture (Toolchain Integration)</vt:lpstr>
      <vt:lpstr>Storage details</vt:lpstr>
      <vt:lpstr>Appendix</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THAM</dc:creator>
  <cp:lastModifiedBy>Sunny Panjabi</cp:lastModifiedBy>
  <cp:revision>2707</cp:revision>
  <dcterms:created xsi:type="dcterms:W3CDTF">2016-12-16T06:48:07Z</dcterms:created>
  <dcterms:modified xsi:type="dcterms:W3CDTF">2023-07-30T04:18:08Z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25aedd-b4d4-41e7-a98c-bd9958865996_Enabled">
    <vt:lpwstr>true</vt:lpwstr>
  </property>
  <property fmtid="{D5CDD505-2E9C-101B-9397-08002B2CF9AE}" pid="3" name="MSIP_Label_0325aedd-b4d4-41e7-a98c-bd9958865996_SetDate">
    <vt:lpwstr>2023-07-14T10:31:28Z</vt:lpwstr>
  </property>
  <property fmtid="{D5CDD505-2E9C-101B-9397-08002B2CF9AE}" pid="4" name="MSIP_Label_0325aedd-b4d4-41e7-a98c-bd9958865996_Method">
    <vt:lpwstr>Privileged</vt:lpwstr>
  </property>
  <property fmtid="{D5CDD505-2E9C-101B-9397-08002B2CF9AE}" pid="5" name="MSIP_Label_0325aedd-b4d4-41e7-a98c-bd9958865996_Name">
    <vt:lpwstr>Public</vt:lpwstr>
  </property>
  <property fmtid="{D5CDD505-2E9C-101B-9397-08002B2CF9AE}" pid="6" name="MSIP_Label_0325aedd-b4d4-41e7-a98c-bd9958865996_SiteId">
    <vt:lpwstr>7e586855-d882-4339-9a56-032d0aa10991</vt:lpwstr>
  </property>
  <property fmtid="{D5CDD505-2E9C-101B-9397-08002B2CF9AE}" pid="7" name="MSIP_Label_0325aedd-b4d4-41e7-a98c-bd9958865996_ActionId">
    <vt:lpwstr>0e03a4cb-7536-40d0-acb7-d934b5dad072</vt:lpwstr>
  </property>
  <property fmtid="{D5CDD505-2E9C-101B-9397-08002B2CF9AE}" pid="8" name="MSIP_Label_0325aedd-b4d4-41e7-a98c-bd9958865996_ContentBits">
    <vt:lpwstr>0</vt:lpwstr>
  </property>
</Properties>
</file>